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6" r:id="rId10"/>
    <p:sldId id="271" r:id="rId11"/>
    <p:sldId id="270" r:id="rId12"/>
    <p:sldId id="272" r:id="rId1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7" autoAdjust="0"/>
  </p:normalViewPr>
  <p:slideViewPr>
    <p:cSldViewPr snapToGrid="0">
      <p:cViewPr varScale="1">
        <p:scale>
          <a:sx n="64" d="100"/>
          <a:sy n="64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dirty="0">
                <a:solidFill>
                  <a:schemeClr val="tx1"/>
                </a:solidFill>
              </a:rPr>
              <a:t>สถิติผู้ป่วยติดเชื้อในกระแสเลือด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จำนวนผู้ป่วย</c:v>
                </c:pt>
                <c:pt idx="1">
                  <c:v>Admit</c:v>
                </c:pt>
                <c:pt idx="2">
                  <c:v>Refer</c:v>
                </c:pt>
                <c:pt idx="3">
                  <c:v>Death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12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3-412B-BE08-89CFEFC32F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จำนวนผู้ป่วย</c:v>
                </c:pt>
                <c:pt idx="1">
                  <c:v>Admit</c:v>
                </c:pt>
                <c:pt idx="2">
                  <c:v>Refer</c:v>
                </c:pt>
                <c:pt idx="3">
                  <c:v>Death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78</c:v>
                </c:pt>
                <c:pt idx="1">
                  <c:v>43</c:v>
                </c:pt>
                <c:pt idx="2">
                  <c:v>35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C3-412B-BE08-89CFEFC32F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จำนวนผู้ป่วย</c:v>
                </c:pt>
                <c:pt idx="1">
                  <c:v>Admit</c:v>
                </c:pt>
                <c:pt idx="2">
                  <c:v>Refer</c:v>
                </c:pt>
                <c:pt idx="3">
                  <c:v>Death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49</c:v>
                </c:pt>
                <c:pt idx="1">
                  <c:v>25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C3-412B-BE08-89CFEFC32F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0283904"/>
        <c:axId val="209937536"/>
      </c:barChart>
      <c:catAx>
        <c:axId val="21028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9937536"/>
        <c:crosses val="autoZero"/>
        <c:auto val="1"/>
        <c:lblAlgn val="ctr"/>
        <c:lblOffset val="100"/>
        <c:noMultiLvlLbl val="0"/>
      </c:catAx>
      <c:valAx>
        <c:axId val="20993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028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b="1" dirty="0">
                <a:solidFill>
                  <a:schemeClr val="tx1"/>
                </a:solidFill>
              </a:rPr>
              <a:t>ตัวชี้วัดการดูแลผู้ป่วยติดเชื้อในกระแสเลือด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9685162401574792E-2"/>
          <c:y val="0.10682571931436273"/>
          <c:w val="0.92687733759842539"/>
          <c:h val="0.76026779279848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Antibiotic ภายใน 1 ชม.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625000000000001E-3"/>
                  <c:y val="-1.809764857038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AA-4BE5-A0EE-DBB7377D8189}"/>
                </c:ext>
              </c:extLst>
            </c:dLbl>
            <c:dLbl>
              <c:idx val="1"/>
              <c:layout>
                <c:manualLayout>
                  <c:x val="0"/>
                  <c:y val="-1.809764857038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AA-4BE5-A0EE-DBB7377D8189}"/>
                </c:ext>
              </c:extLst>
            </c:dLbl>
            <c:dLbl>
              <c:idx val="2"/>
              <c:layout>
                <c:manualLayout>
                  <c:x val="0"/>
                  <c:y val="-3.619529714076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AA-4BE5-A0EE-DBB7377D81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96.29</c:v>
                </c:pt>
                <c:pt idx="1">
                  <c:v>83.33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AA-4BE5-A0EE-DBB7377D81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Hemoculture ก่อนให้ Antibiotic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1250000000000002E-3"/>
                  <c:y val="-4.524412142595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AA-4BE5-A0EE-DBB7377D8189}"/>
                </c:ext>
              </c:extLst>
            </c:dLbl>
            <c:dLbl>
              <c:idx val="2"/>
              <c:layout>
                <c:manualLayout>
                  <c:x val="-3.1250000000000002E-3"/>
                  <c:y val="-4.75063274972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AA-4BE5-A0EE-DBB7377D81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96.29</c:v>
                </c:pt>
                <c:pt idx="1">
                  <c:v>100</c:v>
                </c:pt>
                <c:pt idx="2">
                  <c:v>95.91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AA-4BE5-A0EE-DBB7377D81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สารน้ำ 30 ml/kg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1.1458200967217994E-16"/>
                  <c:y val="-3.619529714076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AA-4BE5-A0EE-DBB7377D8189}"/>
                </c:ext>
              </c:extLst>
            </c:dLbl>
            <c:dLbl>
              <c:idx val="2"/>
              <c:layout>
                <c:manualLayout>
                  <c:x val="0"/>
                  <c:y val="-2.4884266784277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AA-4BE5-A0EE-DBB7377D81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85</c:v>
                </c:pt>
                <c:pt idx="1">
                  <c:v>83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AA-4BE5-A0EE-DBB7377D8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0677760"/>
        <c:axId val="210679296"/>
      </c:barChart>
      <c:catAx>
        <c:axId val="21067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0679296"/>
        <c:crosses val="autoZero"/>
        <c:auto val="1"/>
        <c:lblAlgn val="ctr"/>
        <c:lblOffset val="100"/>
        <c:noMultiLvlLbl val="0"/>
      </c:catAx>
      <c:valAx>
        <c:axId val="21067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067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ordiaUPC" panose="020B0304020202020204" pitchFamily="34" charset="-34"/>
                <a:ea typeface="+mn-ea"/>
                <a:cs typeface="CordiaUPC" panose="020B0304020202020204" pitchFamily="34" charset="-34"/>
              </a:defRPr>
            </a:pPr>
            <a:r>
              <a:rPr lang="th-TH" sz="2400" b="1" dirty="0"/>
              <a:t>ผลการรักษาผู้ป่วยที่</a:t>
            </a:r>
            <a:r>
              <a:rPr lang="en-US" sz="2400" b="1" dirty="0"/>
              <a:t> Admit </a:t>
            </a:r>
            <a:r>
              <a:rPr lang="th-TH" sz="2400" b="1" dirty="0"/>
              <a:t>ด้วย </a:t>
            </a:r>
            <a:r>
              <a:rPr lang="en-US" sz="2400" b="1" dirty="0"/>
              <a:t>Sepsis</a:t>
            </a:r>
            <a:r>
              <a:rPr lang="th-TH" sz="2400" b="1" dirty="0"/>
              <a:t> ทั้งหมด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Admit Total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557618947573239E-3"/>
                  <c:y val="2.1771910219401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866167427760482E-2"/>
                      <c:h val="8.69478010493130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B60-47C7-B55C-43B3BAADA6BD}"/>
                </c:ext>
              </c:extLst>
            </c:dLbl>
            <c:dLbl>
              <c:idx val="1"/>
              <c:layout>
                <c:manualLayout>
                  <c:x val="-2.5557618947573474E-3"/>
                  <c:y val="2.1771910219401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60-47C7-B55C-43B3BAADA6BD}"/>
                </c:ext>
              </c:extLst>
            </c:dLbl>
            <c:dLbl>
              <c:idx val="2"/>
              <c:layout>
                <c:manualLayout>
                  <c:x val="0"/>
                  <c:y val="3.1102728884859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60-47C7-B55C-43B3BAADA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ordiaUPC" panose="020B0304020202020204" pitchFamily="34" charset="-34"/>
                    <a:ea typeface="+mn-ea"/>
                    <a:cs typeface="CordiaUPC" panose="020B03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43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8-4A76-922C-F649D1716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Improve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5558625153042913E-3"/>
                  <c:y val="2.4882183107887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421929322517823E-2"/>
                      <c:h val="8.69478010493130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60-47C7-B55C-43B3BAADA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ordiaUPC" panose="020B0304020202020204" pitchFamily="34" charset="-34"/>
                    <a:ea typeface="+mn-ea"/>
                    <a:cs typeface="CordiaUPC" panose="020B03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40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8-4A76-922C-F649D1716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Refer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ordiaUPC" panose="020B0304020202020204" pitchFamily="34" charset="-34"/>
                    <a:ea typeface="+mn-ea"/>
                    <a:cs typeface="CordiaUPC" panose="020B03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8-4A76-922C-F649D1716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542016"/>
        <c:axId val="211543552"/>
      </c:barChart>
      <c:catAx>
        <c:axId val="2115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ordiaUPC" panose="020B0304020202020204" pitchFamily="34" charset="-34"/>
                <a:ea typeface="+mn-ea"/>
                <a:cs typeface="CordiaUPC" panose="020B0304020202020204" pitchFamily="34" charset="-34"/>
              </a:defRPr>
            </a:pPr>
            <a:endParaRPr lang="th-TH"/>
          </a:p>
        </c:txPr>
        <c:crossAx val="211543552"/>
        <c:crosses val="autoZero"/>
        <c:auto val="1"/>
        <c:lblAlgn val="ctr"/>
        <c:lblOffset val="100"/>
        <c:noMultiLvlLbl val="0"/>
      </c:catAx>
      <c:valAx>
        <c:axId val="21154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ordiaUPC" panose="020B0304020202020204" pitchFamily="34" charset="-34"/>
                <a:ea typeface="+mn-ea"/>
                <a:cs typeface="CordiaUPC" panose="020B0304020202020204" pitchFamily="34" charset="-34"/>
              </a:defRPr>
            </a:pPr>
            <a:endParaRPr lang="th-TH"/>
          </a:p>
        </c:txPr>
        <c:crossAx val="21154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ordiaUPC" panose="020B0304020202020204" pitchFamily="34" charset="-34"/>
          <a:cs typeface="CordiaUPC" panose="020B0304020202020204" pitchFamily="34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/>
            </a:pPr>
            <a:r>
              <a:rPr lang="th-TH" sz="2400"/>
              <a:t>ผลการรักษาผู้ป่วย</a:t>
            </a:r>
            <a:r>
              <a:rPr lang="en-US" sz="2400"/>
              <a:t> Admit </a:t>
            </a:r>
            <a:r>
              <a:rPr lang="th-TH" sz="2400"/>
              <a:t>ด้วย </a:t>
            </a:r>
          </a:p>
          <a:p>
            <a:pPr>
              <a:defRPr sz="2400"/>
            </a:pPr>
            <a:r>
              <a:rPr lang="en-US" sz="2400"/>
              <a:t>Severe Sepsis/Septic Shock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Admit Total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03-4C3F-A00F-B04D81A1AE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Improve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03-4C3F-A00F-B04D81A1AE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Refer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1.5551364442429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2E-48AE-AEF7-8BCC570C61B0}"/>
                </c:ext>
              </c:extLst>
            </c:dLbl>
            <c:dLbl>
              <c:idx val="2"/>
              <c:layout>
                <c:manualLayout>
                  <c:x val="-1.7846399641116099E-16"/>
                  <c:y val="1.5551364442429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2E-48AE-AEF7-8BCC570C6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03-4C3F-A00F-B04D81A1A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2114048"/>
        <c:axId val="212187776"/>
      </c:barChart>
      <c:catAx>
        <c:axId val="21211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212187776"/>
        <c:crosses val="autoZero"/>
        <c:auto val="1"/>
        <c:lblAlgn val="ctr"/>
        <c:lblOffset val="100"/>
        <c:noMultiLvlLbl val="0"/>
      </c:catAx>
      <c:valAx>
        <c:axId val="212187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21211404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>
          <a:latin typeface="CordiaUPC" panose="020B0304020202020204" pitchFamily="34" charset="-34"/>
          <a:cs typeface="CordiaUPC" panose="020B0304020202020204" pitchFamily="34" charset="-34"/>
        </a:defRPr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54118A9-41F0-4535-B585-974A2333A2A3}" type="datetimeFigureOut">
              <a:rPr lang="th-TH" smtClean="0"/>
              <a:t>06/03/65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CB15037-6EB5-4799-A746-F569425CD28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83EFB-A6E4-4CBF-B57E-0602D3DEA95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77514-03D1-4AF4-A3E5-8C387788B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77514-03D1-4AF4-A3E5-8C387788B4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77514-03D1-4AF4-A3E5-8C387788B4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5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EEAB1E-B299-4417-B61E-0A40D0655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4CD68D4-AE39-42DF-8911-2F185B6D6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10D17FA-9AEA-4380-9C15-88AFA2B1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631CA01-17BF-4F07-9062-3635F0A8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F1D6D06-240E-42DC-953D-5A84FDEA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7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B1E785-0704-41C9-9B73-2D0A0D49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97354E8-B5C5-4807-86E8-4DD02EF8D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631A41-3757-4268-B15B-0809BD1D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293C054-1039-40E8-A5EB-77E4293A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628091-C92D-4D1B-BAB8-14CD666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9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DB8B7D9-0448-487E-9595-01E5E316A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921237E-FE63-4889-8E53-2A9B82C44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186ECBF-EAA8-45AB-8AB0-3CBBB762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0EE1E25-7AA8-4C8F-B309-32BE3B43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71E7AB1-985C-4BDB-B52F-729060AD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54E2D8-1007-47A9-945B-39B3C35F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787C930-E268-48C8-A5E8-0614443D5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7939D3B-432A-4898-A81C-12EFF6A7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294F3C7-27EA-4ADD-9128-FD0AD801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C01B367-D84C-4F8C-A52C-CF6898F0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3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3115F52-3C66-4572-B3D6-EF0BBBA0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DB984FC-69B0-4948-A021-58F1F000A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262CCCE-5A22-4F06-B732-80CF6B7E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5973C6C-0AD8-4787-AE49-00C317BF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356F618-AC11-4984-AE63-8DF449A6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45AF99-1012-44F2-A096-127A86CC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E54192-5E4F-4A5F-AEDB-EB754FF7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83A33B6-33B9-4E07-80E7-10CAD31B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F6619EC-24D8-424D-8A6D-39A648A6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551186F-36C1-4996-8FFA-90858E4C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09B8D1A-7135-40D6-9C6D-EAEA6171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EB58A5-2BD4-4FBA-ACFA-B2B4C822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B83DED4-BAA2-4BCB-A936-3C55E75C2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FDC550C-D88F-4257-AB46-96C5523E5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5055ABDE-59DC-42CE-BA1D-51AE659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471F257-7547-49A4-A4B4-3599E7CE6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9C82F83-638E-4F12-84E0-D6632FFD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CF28D7A-8010-4027-A5C1-1D102608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7AF2DB3-4BFC-47EB-8569-6F8F9560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1EE1E1-11BF-408F-96EA-DE570359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13F0A95-BC69-4D01-BBA2-E9FF55B2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9B21679-1E91-471B-A2F7-787C6368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4D856C0-FE49-415A-B62F-B7E8151B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CF28F265-3CC5-42F7-82A5-5C81D65D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DB0A741-981D-4454-9CFF-95BDF132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1CA7B5D-225A-4208-9004-4043BB73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92973EF-0731-4F73-A962-30B55F25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9F9601E-D035-46A2-8C3B-BC45F8E0D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3E758E3-3AC1-4FEF-8A1B-D59AFA716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439089A-3326-428A-87DB-DB6B5593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6CAF2DD-2B3F-49CE-8773-BA994624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4389A0D-55F8-4EC0-A745-0C9FDEA5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8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C12312-EF37-4448-8302-DB69EAEA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28305F7-81B3-4FFE-A3F0-47DD88660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E9016E4-9C84-4D50-8E38-0D3A999FF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CB27FC2-BE2F-4640-812B-20F2AC5D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229D36B-6C42-4E9A-B2A2-66B68E5F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915B345-76D4-4F40-867A-1A4A7EFF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6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11D667FA-9509-417E-94A5-933E04AA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52E8DEF-DD57-41F6-9A24-EDE35C8AB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FA71A18-75AA-4DC9-B39D-BC12C5020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5D70-41D1-480A-AC00-C656819112B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F423178-0479-4783-BC2B-E38FAC9F8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3CACD93-9F2A-4CF9-8B8C-53A8759C1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8754-9ECA-4DC1-BC4F-D3834358B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0A2C110-7849-48A4-BFBD-5B6F5799B72F}"/>
              </a:ext>
            </a:extLst>
          </p:cNvPr>
          <p:cNvSpPr txBox="1"/>
          <p:nvPr/>
        </p:nvSpPr>
        <p:spPr>
          <a:xfrm>
            <a:off x="0" y="95191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cs typeface="+mj-cs"/>
              </a:rPr>
              <a:t>การพัฒนาแนวทางการดูแลผู้ป่วย </a:t>
            </a:r>
            <a:r>
              <a:rPr lang="en-US" sz="6000" dirty="0">
                <a:cs typeface="+mj-cs"/>
              </a:rPr>
              <a:t>Sepsis </a:t>
            </a:r>
          </a:p>
          <a:p>
            <a:pPr algn="ctr"/>
            <a:r>
              <a:rPr lang="en-US" sz="6000" dirty="0">
                <a:cs typeface="+mj-cs"/>
              </a:rPr>
              <a:t>       </a:t>
            </a:r>
            <a:r>
              <a:rPr lang="th-TH" sz="6000" dirty="0">
                <a:cs typeface="+mj-cs"/>
              </a:rPr>
              <a:t>โรงพยาบาลโพธิ์ไทร</a:t>
            </a:r>
            <a:endParaRPr lang="en-US" sz="6000" dirty="0">
              <a:cs typeface="+mj-cs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3A3D457-9FAF-4663-9553-A80362CD5E3A}"/>
              </a:ext>
            </a:extLst>
          </p:cNvPr>
          <p:cNvSpPr txBox="1"/>
          <p:nvPr/>
        </p:nvSpPr>
        <p:spPr>
          <a:xfrm>
            <a:off x="0" y="3228181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36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th-TH" sz="3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ผู้นำเสนอผลงาน</a:t>
            </a:r>
            <a:r>
              <a:rPr lang="th-TH" sz="4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</a:t>
            </a:r>
          </a:p>
          <a:p>
            <a:r>
              <a:rPr lang="th-TH" sz="4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นพ.ปฐมพร ทองนุ่ม</a:t>
            </a:r>
            <a:r>
              <a:rPr lang="en-US" sz="4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 </a:t>
            </a:r>
            <a:r>
              <a:rPr lang="th-TH" sz="4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นายแพทย์ชำนาญการ</a:t>
            </a:r>
            <a:endParaRPr lang="th-TH" sz="4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th-TH" sz="4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นางวิรยา   ศรีภักดี      		พยาบาลวิชาชีพชำนาญการ</a:t>
            </a:r>
            <a:endParaRPr lang="en-US" sz="4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ctr"/>
            <a:r>
              <a:rPr lang="en-US" sz="4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3661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7">
            <a:extLst>
              <a:ext uri="{FF2B5EF4-FFF2-40B4-BE49-F238E27FC236}">
                <a16:creationId xmlns:a16="http://schemas.microsoft.com/office/drawing/2014/main" id="{DE46799E-EFF7-4956-B810-19D3CB515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5382"/>
              </p:ext>
            </p:extLst>
          </p:nvPr>
        </p:nvGraphicFramePr>
        <p:xfrm>
          <a:off x="2032000" y="852915"/>
          <a:ext cx="8128000" cy="561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ตัวเชื่อมต่อตรง 9">
            <a:extLst>
              <a:ext uri="{FF2B5EF4-FFF2-40B4-BE49-F238E27FC236}">
                <a16:creationId xmlns:a16="http://schemas.microsoft.com/office/drawing/2014/main" id="{19089DEA-D566-452A-8C64-DA7D2B6C217E}"/>
              </a:ext>
            </a:extLst>
          </p:cNvPr>
          <p:cNvCxnSpPr/>
          <p:nvPr/>
        </p:nvCxnSpPr>
        <p:spPr>
          <a:xfrm>
            <a:off x="2428887" y="2485348"/>
            <a:ext cx="7478973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กล่องข้อความ 10">
            <a:extLst>
              <a:ext uri="{FF2B5EF4-FFF2-40B4-BE49-F238E27FC236}">
                <a16:creationId xmlns:a16="http://schemas.microsoft.com/office/drawing/2014/main" id="{5E14ADFB-8B2A-4974-AFAA-3287F02676EE}"/>
              </a:ext>
            </a:extLst>
          </p:cNvPr>
          <p:cNvSpPr txBox="1"/>
          <p:nvPr/>
        </p:nvSpPr>
        <p:spPr>
          <a:xfrm>
            <a:off x="10132014" y="2300682"/>
            <a:ext cx="58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7" name="กล่องข้อความ 4">
            <a:extLst>
              <a:ext uri="{FF2B5EF4-FFF2-40B4-BE49-F238E27FC236}">
                <a16:creationId xmlns:a16="http://schemas.microsoft.com/office/drawing/2014/main" id="{922EF121-8578-46B4-A509-4383025529F5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ผลการดำเนินการ </a:t>
            </a:r>
            <a:endParaRPr lang="en-US" sz="6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323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25F7B547-1C00-4586-A2FF-907DC2930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012469"/>
              </p:ext>
            </p:extLst>
          </p:nvPr>
        </p:nvGraphicFramePr>
        <p:xfrm>
          <a:off x="292231" y="1199957"/>
          <a:ext cx="5803769" cy="408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กล่องข้อความ 4">
            <a:extLst>
              <a:ext uri="{FF2B5EF4-FFF2-40B4-BE49-F238E27FC236}">
                <a16:creationId xmlns:a16="http://schemas.microsoft.com/office/drawing/2014/main" id="{32739A11-BFB1-43B9-9825-DB62FCC8B0C5}"/>
              </a:ext>
            </a:extLst>
          </p:cNvPr>
          <p:cNvSpPr txBox="1"/>
          <p:nvPr/>
        </p:nvSpPr>
        <p:spPr>
          <a:xfrm>
            <a:off x="0" y="184294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ผลการดำเนินการ </a:t>
            </a:r>
            <a:endParaRPr lang="en-US" sz="6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6" name="แผนภูมิ 3">
            <a:extLst>
              <a:ext uri="{FF2B5EF4-FFF2-40B4-BE49-F238E27FC236}">
                <a16:creationId xmlns:a16="http://schemas.microsoft.com/office/drawing/2014/main" id="{BA5B526C-B67B-4EF0-B0FB-441431BD7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559268"/>
              </p:ext>
            </p:extLst>
          </p:nvPr>
        </p:nvGraphicFramePr>
        <p:xfrm>
          <a:off x="6437748" y="1199957"/>
          <a:ext cx="5218546" cy="408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922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283E01-5007-457D-A379-03A93FC3AF5B}"/>
              </a:ext>
            </a:extLst>
          </p:cNvPr>
          <p:cNvSpPr txBox="1"/>
          <p:nvPr/>
        </p:nvSpPr>
        <p:spPr>
          <a:xfrm>
            <a:off x="0" y="94297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/>
              <a:t>โอกาสพัฒนา</a:t>
            </a:r>
            <a:endParaRPr lang="en-US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E7493-6109-410B-9465-4BB08EC38E8E}"/>
              </a:ext>
            </a:extLst>
          </p:cNvPr>
          <p:cNvSpPr txBox="1"/>
          <p:nvPr/>
        </p:nvSpPr>
        <p:spPr>
          <a:xfrm>
            <a:off x="1496291" y="2512292"/>
            <a:ext cx="10372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3200" dirty="0"/>
              <a:t> ศึกษาปัจจัยที่ทำให้เกิดภาวะ </a:t>
            </a:r>
            <a:r>
              <a:rPr lang="en-US" sz="3200" dirty="0"/>
              <a:t>Septic shock </a:t>
            </a:r>
            <a:r>
              <a:rPr lang="th-TH" sz="3200" dirty="0"/>
              <a:t>ในผู้ป่วย </a:t>
            </a:r>
            <a:r>
              <a:rPr lang="en-US" sz="3200" dirty="0"/>
              <a:t>Sepsis </a:t>
            </a:r>
            <a:r>
              <a:rPr lang="th-TH" sz="3200" dirty="0"/>
              <a:t>ก่อนถึงโรงพยาบาล</a:t>
            </a:r>
          </a:p>
          <a:p>
            <a:pPr marL="342900" indent="-342900">
              <a:buFontTx/>
              <a:buAutoNum type="arabicPeriod"/>
            </a:pPr>
            <a:r>
              <a:rPr lang="th-TH" sz="3200" dirty="0"/>
              <a:t> อบรมวิชาการแก่บุคลากรในโรงพยาบาล และ รพ.สต. ทุกๆปี</a:t>
            </a:r>
          </a:p>
          <a:p>
            <a:pPr marL="342900" indent="-342900">
              <a:buFontTx/>
              <a:buAutoNum type="arabicPeriod"/>
            </a:pPr>
            <a:r>
              <a:rPr lang="th-TH" sz="3200" dirty="0"/>
              <a:t> สร้างเครือข่ายในการดูแลผู้ป่วย </a:t>
            </a:r>
            <a:r>
              <a:rPr lang="en-US" sz="3200" dirty="0"/>
              <a:t>Sepsis </a:t>
            </a:r>
            <a:r>
              <a:rPr lang="th-TH" sz="3200" dirty="0"/>
              <a:t>ในชุมชน เช่น อสม. </a:t>
            </a:r>
            <a:r>
              <a:rPr lang="en-US" sz="3200" dirty="0"/>
              <a:t>Care giver </a:t>
            </a:r>
            <a:r>
              <a:rPr lang="th-TH" sz="3200" dirty="0"/>
              <a:t>เป็นต้น</a:t>
            </a:r>
          </a:p>
          <a:p>
            <a:pPr marL="342900" indent="-342900">
              <a:buFontTx/>
              <a:buAutoNum type="arabicPeriod"/>
            </a:pPr>
            <a:r>
              <a:rPr lang="th-TH" sz="3200" dirty="0"/>
              <a:t> เพิ่มความสามารถในการตรวจ </a:t>
            </a:r>
            <a:r>
              <a:rPr lang="en-US" sz="3200" dirty="0"/>
              <a:t>Serum Lactate </a:t>
            </a:r>
            <a:r>
              <a:rPr lang="th-TH" sz="3200" dirty="0"/>
              <a:t>ของโรงพยาบาล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818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5A9C127-A541-45BE-B6E3-F46087510642}"/>
              </a:ext>
            </a:extLst>
          </p:cNvPr>
          <p:cNvSpPr txBox="1"/>
          <p:nvPr/>
        </p:nvSpPr>
        <p:spPr>
          <a:xfrm>
            <a:off x="128544" y="1568030"/>
            <a:ext cx="276635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ทบทวนเวชระเบียน </a:t>
            </a:r>
          </a:p>
          <a:p>
            <a:pPr algn="ctr"/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SEPSIS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ปี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2558-2560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C3888B2-4346-4A4E-AA51-47D21A8AE9F9}"/>
              </a:ext>
            </a:extLst>
          </p:cNvPr>
          <p:cNvSpPr txBox="1"/>
          <p:nvPr/>
        </p:nvSpPr>
        <p:spPr>
          <a:xfrm>
            <a:off x="4003723" y="1460309"/>
            <a:ext cx="2499655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ผู้ป่วย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SEPSIS </a:t>
            </a:r>
            <a:endParaRPr lang="th-TH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ได้รับการรักษา เฝ้าระวัง</a:t>
            </a:r>
          </a:p>
          <a:p>
            <a:pPr algn="ctr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ที่ไม่ได้มาตรฐาน</a:t>
            </a:r>
            <a:endParaRPr lang="en-US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A6277C4-18AD-434D-9143-094FB37E3502}"/>
              </a:ext>
            </a:extLst>
          </p:cNvPr>
          <p:cNvSpPr txBox="1"/>
          <p:nvPr/>
        </p:nvSpPr>
        <p:spPr>
          <a:xfrm>
            <a:off x="4178001" y="3916798"/>
            <a:ext cx="2151097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Complication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/>
            </a:r>
            <a:b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Septic shock</a:t>
            </a:r>
          </a:p>
          <a:p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Respiratory failure</a:t>
            </a:r>
          </a:p>
          <a:p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Cardiac arrest</a:t>
            </a:r>
          </a:p>
          <a:p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Death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4B18CAB-DC91-4598-B5E7-DBB25D174D50}"/>
              </a:ext>
            </a:extLst>
          </p:cNvPr>
          <p:cNvSpPr txBox="1"/>
          <p:nvPr/>
        </p:nvSpPr>
        <p:spPr>
          <a:xfrm>
            <a:off x="7830661" y="2145843"/>
            <a:ext cx="4268471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บุคลากรในรพ.ยังไม่เข้าใจเกี่ยวกับ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Sepsis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การวินิจฉัยผิดพลาด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การรักษาที่ล่าช้า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การไม่ปฏิบัติตาม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Guideline Sepsis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การประเมินซ้ำระหว่าง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Admit 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EB683AE-019E-4923-8A42-D8BB9E264063}"/>
              </a:ext>
            </a:extLst>
          </p:cNvPr>
          <p:cNvSpPr txBox="1"/>
          <p:nvPr/>
        </p:nvSpPr>
        <p:spPr>
          <a:xfrm>
            <a:off x="0" y="22072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/>
              <a:t>หลักการและเหตุผล</a:t>
            </a:r>
            <a:endParaRPr lang="en-US" sz="6000" b="1" dirty="0"/>
          </a:p>
        </p:txBody>
      </p:sp>
      <p:sp>
        <p:nvSpPr>
          <p:cNvPr id="11" name="ลูกศร: ลง 10">
            <a:extLst>
              <a:ext uri="{FF2B5EF4-FFF2-40B4-BE49-F238E27FC236}">
                <a16:creationId xmlns:a16="http://schemas.microsoft.com/office/drawing/2014/main" id="{CD133E43-CEE4-4ED1-88D1-FFC9E5A9D88F}"/>
              </a:ext>
            </a:extLst>
          </p:cNvPr>
          <p:cNvSpPr/>
          <p:nvPr/>
        </p:nvSpPr>
        <p:spPr>
          <a:xfrm>
            <a:off x="4927820" y="3069228"/>
            <a:ext cx="685189" cy="64535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EAED10B2-B32D-4B0E-98D8-7155CBF48800}"/>
              </a:ext>
            </a:extLst>
          </p:cNvPr>
          <p:cNvSpPr/>
          <p:nvPr/>
        </p:nvSpPr>
        <p:spPr>
          <a:xfrm>
            <a:off x="3109341" y="1846722"/>
            <a:ext cx="609805" cy="58576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505E808D-209D-413B-B7F3-51FE26329A4E}"/>
              </a:ext>
            </a:extLst>
          </p:cNvPr>
          <p:cNvSpPr/>
          <p:nvPr/>
        </p:nvSpPr>
        <p:spPr>
          <a:xfrm>
            <a:off x="6787955" y="1704601"/>
            <a:ext cx="920000" cy="72789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5FB2B12-04BE-4B71-8A82-B57EC19B9C69}"/>
              </a:ext>
            </a:extLst>
          </p:cNvPr>
          <p:cNvSpPr txBox="1"/>
          <p:nvPr/>
        </p:nvSpPr>
        <p:spPr>
          <a:xfrm>
            <a:off x="7830661" y="1460309"/>
            <a:ext cx="426847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สาเหตุ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645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0BE4340-C4EB-4702-B5DB-4CC49BD955B7}"/>
              </a:ext>
            </a:extLst>
          </p:cNvPr>
          <p:cNvSpPr txBox="1"/>
          <p:nvPr/>
        </p:nvSpPr>
        <p:spPr>
          <a:xfrm>
            <a:off x="0" y="483549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เป้าหมาย</a:t>
            </a:r>
            <a:r>
              <a:rPr lang="en-US" sz="6000" b="1" dirty="0"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/ </a:t>
            </a:r>
            <a:r>
              <a:rPr lang="th-TH" sz="6000" b="1" dirty="0"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วัตถุประสงค์</a:t>
            </a:r>
            <a:endParaRPr lang="en-US" sz="6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B7019E36-4D69-4656-8FF0-7CE1CD67D1D2}"/>
              </a:ext>
            </a:extLst>
          </p:cNvPr>
          <p:cNvSpPr/>
          <p:nvPr/>
        </p:nvSpPr>
        <p:spPr>
          <a:xfrm>
            <a:off x="2342268" y="1499212"/>
            <a:ext cx="2968286" cy="25357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บุคลากร</a:t>
            </a:r>
          </a:p>
          <a:p>
            <a:pPr algn="ctr"/>
            <a:r>
              <a:rPr lang="th-TH" sz="2400" b="1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ในโรงพยาบาล</a:t>
            </a:r>
          </a:p>
          <a:p>
            <a:pPr algn="ctr"/>
            <a:r>
              <a:rPr lang="th-TH" sz="2400" b="1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มีความรู้ความเข้าใจเกี่ยวกับภาวะ </a:t>
            </a:r>
            <a:r>
              <a:rPr lang="en-US" sz="2400" b="1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Sepsis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D6CB99A7-5923-41D7-A1BE-90276D20B8B9}"/>
              </a:ext>
            </a:extLst>
          </p:cNvPr>
          <p:cNvSpPr/>
          <p:nvPr/>
        </p:nvSpPr>
        <p:spPr>
          <a:xfrm>
            <a:off x="6881445" y="1481625"/>
            <a:ext cx="2968286" cy="2535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b="1" dirty="0">
              <a:solidFill>
                <a:srgbClr val="000000"/>
              </a:solidFill>
              <a:effectLst/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 algn="ctr"/>
            <a:r>
              <a:rPr lang="th-TH" sz="2400" b="1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ผู้ป่วย </a:t>
            </a:r>
            <a:r>
              <a:rPr lang="en-US" sz="2400" b="1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Sepsis </a:t>
            </a:r>
            <a:r>
              <a:rPr lang="th-TH" sz="2400" b="1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ได้รับการรักษาตาม </a:t>
            </a:r>
            <a:r>
              <a:rPr lang="en-US" sz="2400" b="1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Sepsis Guideline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BD7D7291-D451-491D-89F0-B4C7CFC43B36}"/>
              </a:ext>
            </a:extLst>
          </p:cNvPr>
          <p:cNvSpPr/>
          <p:nvPr/>
        </p:nvSpPr>
        <p:spPr>
          <a:xfrm>
            <a:off x="4611857" y="4017326"/>
            <a:ext cx="2968285" cy="25357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 dirty="0">
              <a:solidFill>
                <a:srgbClr val="000000"/>
              </a:solidFill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 algn="ctr"/>
            <a:r>
              <a:rPr lang="th-TH" sz="2800" b="1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ผู้ป่วย </a:t>
            </a:r>
            <a:r>
              <a:rPr lang="en-US" sz="2800" b="1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Sepsis </a:t>
            </a:r>
            <a:r>
              <a:rPr lang="th-TH" sz="2800" b="1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ได้รับการเฝ้าระวังตามมาตรฐาน</a:t>
            </a:r>
            <a:endParaRPr lang="en-US" sz="28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8641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607071A-DEFE-4C1C-9F18-E906F0C7964A}"/>
              </a:ext>
            </a:extLst>
          </p:cNvPr>
          <p:cNvSpPr txBox="1"/>
          <p:nvPr/>
        </p:nvSpPr>
        <p:spPr>
          <a:xfrm>
            <a:off x="0" y="483549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วิธีดำเนินการ</a:t>
            </a:r>
            <a:endParaRPr lang="en-US" sz="6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7FAA025-13F0-400E-BD59-29BACEB6E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2" y="1787596"/>
            <a:ext cx="6063193" cy="404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3F9C5FD-1982-41FC-8B0C-C35DE7565474}"/>
              </a:ext>
            </a:extLst>
          </p:cNvPr>
          <p:cNvSpPr txBox="1"/>
          <p:nvPr/>
        </p:nvSpPr>
        <p:spPr>
          <a:xfrm>
            <a:off x="6479805" y="2828835"/>
            <a:ext cx="5647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ให้ความรู้เกี่ยวกับภาวะ </a:t>
            </a:r>
            <a:r>
              <a:rPr lang="en-US" sz="3600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Sepsis </a:t>
            </a:r>
            <a:r>
              <a:rPr lang="th-TH" sz="3600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แก่บุคลากรในโรงพยาบาล และ รพ.สต. ร่วมกับทีม </a:t>
            </a:r>
            <a:r>
              <a:rPr lang="en-US" sz="3600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IC </a:t>
            </a:r>
            <a:r>
              <a:rPr lang="th-TH" sz="3600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ของ โรงพยาบาล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417402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4280BD8-D213-4364-A1A9-397AD77D5088}"/>
              </a:ext>
            </a:extLst>
          </p:cNvPr>
          <p:cNvSpPr txBox="1"/>
          <p:nvPr/>
        </p:nvSpPr>
        <p:spPr>
          <a:xfrm>
            <a:off x="0" y="483549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วิธีดำเนินการ</a:t>
            </a:r>
            <a:endParaRPr lang="en-US" sz="6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2C33CC4-141A-4C86-84B6-66A8BCF56432}"/>
              </a:ext>
            </a:extLst>
          </p:cNvPr>
          <p:cNvSpPr txBox="1"/>
          <p:nvPr/>
        </p:nvSpPr>
        <p:spPr>
          <a:xfrm>
            <a:off x="3604388" y="2133637"/>
            <a:ext cx="87631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4000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พัฒนาระบบคัดกรอง โดยใช้ </a:t>
            </a:r>
            <a:r>
              <a:rPr lang="en-US" sz="4000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SIRS criteria</a:t>
            </a:r>
            <a:r>
              <a:rPr lang="th-TH" sz="4000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</a:p>
          <a:p>
            <a:pPr lvl="0"/>
            <a:r>
              <a:rPr lang="th-TH" sz="4000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เพื่อจำแนกผู้ป่วยที่สงสัยภาวะ </a:t>
            </a:r>
            <a:r>
              <a:rPr lang="en-US" sz="4000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Sepsis</a:t>
            </a:r>
            <a:r>
              <a:rPr lang="th-TH" sz="4000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ออกจากผู้ป่วยทั่วไป โดยจัดทำ ที่ </a:t>
            </a:r>
            <a:r>
              <a:rPr lang="th-TH" sz="40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จุดคัดกรอง </a:t>
            </a:r>
            <a:r>
              <a:rPr lang="en-US" sz="40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OPD</a:t>
            </a:r>
            <a:r>
              <a:rPr lang="th-TH" sz="40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ER </a:t>
            </a:r>
            <a:r>
              <a:rPr lang="th-TH" sz="40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และ </a:t>
            </a:r>
            <a:r>
              <a:rPr lang="en-US" sz="32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Ward</a:t>
            </a:r>
            <a:endParaRPr lang="en-US" sz="3200" dirty="0">
              <a:solidFill>
                <a:srgbClr val="000000"/>
              </a:solidFill>
              <a:effectLst/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6BF6095-4333-4E80-A347-D77561F5F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11927" r="19199" b="7916"/>
          <a:stretch/>
        </p:blipFill>
        <p:spPr>
          <a:xfrm>
            <a:off x="267853" y="991380"/>
            <a:ext cx="3260437" cy="55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9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D715D97-1828-44F9-97F5-0DDCCFD1431E}"/>
              </a:ext>
            </a:extLst>
          </p:cNvPr>
          <p:cNvSpPr txBox="1"/>
          <p:nvPr/>
        </p:nvSpPr>
        <p:spPr>
          <a:xfrm>
            <a:off x="-1" y="45544"/>
            <a:ext cx="1219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แบบบันทึก </a:t>
            </a:r>
            <a:r>
              <a:rPr lang="en-US" sz="4000" b="1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SOS Score</a:t>
            </a:r>
            <a:endParaRPr lang="en-US" sz="4000" b="1" dirty="0">
              <a:solidFill>
                <a:srgbClr val="000000"/>
              </a:solidFill>
              <a:effectLst/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46E887-615F-4A40-8576-EAD1AC59989B}"/>
              </a:ext>
            </a:extLst>
          </p:cNvPr>
          <p:cNvGrpSpPr/>
          <p:nvPr/>
        </p:nvGrpSpPr>
        <p:grpSpPr>
          <a:xfrm>
            <a:off x="1154597" y="796339"/>
            <a:ext cx="9735075" cy="5948348"/>
            <a:chOff x="1154597" y="796339"/>
            <a:chExt cx="9735075" cy="5948348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07782246-AF5D-43C8-AE64-4170E367D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" t="3434"/>
            <a:stretch/>
          </p:blipFill>
          <p:spPr>
            <a:xfrm>
              <a:off x="6580885" y="796339"/>
              <a:ext cx="4308787" cy="5948347"/>
            </a:xfrm>
            <a:prstGeom prst="rect">
              <a:avLst/>
            </a:prstGeom>
          </p:spPr>
        </p:pic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F8068581-83F5-4425-A523-F309CEA0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11843" y="1545413"/>
              <a:ext cx="5942028" cy="445652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3C367C-A04F-4A4C-81F3-EA92ECB02B72}"/>
                </a:ext>
              </a:extLst>
            </p:cNvPr>
            <p:cNvSpPr/>
            <p:nvPr/>
          </p:nvSpPr>
          <p:spPr>
            <a:xfrm>
              <a:off x="1496291" y="6199457"/>
              <a:ext cx="1099127" cy="4045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D8D1C4-3AEE-41C7-B020-19BA0CBBBA26}"/>
                </a:ext>
              </a:extLst>
            </p:cNvPr>
            <p:cNvSpPr/>
            <p:nvPr/>
          </p:nvSpPr>
          <p:spPr>
            <a:xfrm>
              <a:off x="7462983" y="6199457"/>
              <a:ext cx="1117599" cy="4045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285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CFAD23D-68B5-49CC-A887-936947CA4D05}"/>
              </a:ext>
            </a:extLst>
          </p:cNvPr>
          <p:cNvSpPr txBox="1"/>
          <p:nvPr/>
        </p:nvSpPr>
        <p:spPr>
          <a:xfrm>
            <a:off x="4374622" y="1145269"/>
            <a:ext cx="2886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0000"/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Standing order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0E09C59-22A7-4026-A0B5-5519056DBC45}"/>
              </a:ext>
            </a:extLst>
          </p:cNvPr>
          <p:cNvSpPr txBox="1"/>
          <p:nvPr/>
        </p:nvSpPr>
        <p:spPr>
          <a:xfrm>
            <a:off x="0" y="238612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วิธีดำเนินการ</a:t>
            </a:r>
            <a:endParaRPr lang="en-US" sz="6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E24385-947B-4B56-BD91-BBE32BEBB252}"/>
              </a:ext>
            </a:extLst>
          </p:cNvPr>
          <p:cNvGrpSpPr/>
          <p:nvPr/>
        </p:nvGrpSpPr>
        <p:grpSpPr>
          <a:xfrm>
            <a:off x="8774764" y="2115588"/>
            <a:ext cx="2886223" cy="3848298"/>
            <a:chOff x="8763743" y="2310159"/>
            <a:chExt cx="2886223" cy="3848298"/>
          </a:xfrm>
        </p:grpSpPr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300CFD85-F75D-4ACE-8C06-7DDAE0BB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743" y="2310159"/>
              <a:ext cx="2886223" cy="3848298"/>
            </a:xfrm>
            <a:prstGeom prst="rect">
              <a:avLst/>
            </a:prstGeom>
          </p:spPr>
        </p:pic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id="{D82A569D-9F31-4829-9B05-3F87F4B91DF4}"/>
                </a:ext>
              </a:extLst>
            </p:cNvPr>
            <p:cNvSpPr/>
            <p:nvPr/>
          </p:nvSpPr>
          <p:spPr>
            <a:xfrm>
              <a:off x="9796719" y="5763272"/>
              <a:ext cx="644056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8D9C979A-6CBB-49E5-ADAD-47D2FC58C8C9}"/>
                </a:ext>
              </a:extLst>
            </p:cNvPr>
            <p:cNvSpPr/>
            <p:nvPr/>
          </p:nvSpPr>
          <p:spPr>
            <a:xfrm>
              <a:off x="10877028" y="5845158"/>
              <a:ext cx="596813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id="{BA70C3C3-0AA1-4FCC-AA83-4E327C393958}"/>
                </a:ext>
              </a:extLst>
            </p:cNvPr>
            <p:cNvSpPr/>
            <p:nvPr/>
          </p:nvSpPr>
          <p:spPr>
            <a:xfrm>
              <a:off x="8842212" y="2808798"/>
              <a:ext cx="568478" cy="6202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CCA529-810D-42D2-A05B-94AC3194E825}"/>
              </a:ext>
            </a:extLst>
          </p:cNvPr>
          <p:cNvGrpSpPr/>
          <p:nvPr/>
        </p:nvGrpSpPr>
        <p:grpSpPr>
          <a:xfrm>
            <a:off x="4557099" y="2207098"/>
            <a:ext cx="2886225" cy="3848299"/>
            <a:chOff x="4557099" y="2207098"/>
            <a:chExt cx="2886225" cy="3848299"/>
          </a:xfrm>
        </p:grpSpPr>
        <p:pic>
          <p:nvPicPr>
            <p:cNvPr id="17" name="รูปภาพ 16">
              <a:extLst>
                <a:ext uri="{FF2B5EF4-FFF2-40B4-BE49-F238E27FC236}">
                  <a16:creationId xmlns:a16="http://schemas.microsoft.com/office/drawing/2014/main" id="{3367EF0B-69F5-4906-AC54-335E8E7E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076062" y="2688136"/>
              <a:ext cx="3848299" cy="2886224"/>
            </a:xfrm>
            <a:prstGeom prst="rect">
              <a:avLst/>
            </a:prstGeom>
          </p:spPr>
        </p:pic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96FE1DE5-5D01-4D71-9403-75BDDB945DCA}"/>
                </a:ext>
              </a:extLst>
            </p:cNvPr>
            <p:cNvSpPr/>
            <p:nvPr/>
          </p:nvSpPr>
          <p:spPr>
            <a:xfrm>
              <a:off x="4557099" y="2500169"/>
              <a:ext cx="987078" cy="61546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id="{040D8EAB-DEE3-4321-84B9-20514EA55D33}"/>
                </a:ext>
              </a:extLst>
            </p:cNvPr>
            <p:cNvSpPr/>
            <p:nvPr/>
          </p:nvSpPr>
          <p:spPr>
            <a:xfrm>
              <a:off x="6241527" y="5645419"/>
              <a:ext cx="508884" cy="182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BAC41D-C271-4CDA-8A58-2527800E3A16}"/>
              </a:ext>
            </a:extLst>
          </p:cNvPr>
          <p:cNvGrpSpPr/>
          <p:nvPr/>
        </p:nvGrpSpPr>
        <p:grpSpPr>
          <a:xfrm>
            <a:off x="216430" y="2353444"/>
            <a:ext cx="2941781" cy="3557985"/>
            <a:chOff x="325040" y="2466597"/>
            <a:chExt cx="2941781" cy="3557985"/>
          </a:xfrm>
        </p:grpSpPr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0CAE4F8C-7DCB-4616-9588-49DB37748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" t="12017" r="9748" b="3173"/>
            <a:stretch/>
          </p:blipFill>
          <p:spPr>
            <a:xfrm>
              <a:off x="325040" y="2466597"/>
              <a:ext cx="2941781" cy="3557985"/>
            </a:xfrm>
            <a:prstGeom prst="rect">
              <a:avLst/>
            </a:prstGeom>
          </p:spPr>
        </p:pic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8F81E2F5-23D8-4503-8825-818E8C9190BA}"/>
                </a:ext>
              </a:extLst>
            </p:cNvPr>
            <p:cNvSpPr/>
            <p:nvPr/>
          </p:nvSpPr>
          <p:spPr>
            <a:xfrm>
              <a:off x="2443813" y="4664934"/>
              <a:ext cx="758701" cy="3705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7BE3F89E-1E9F-4966-82DA-FB33177EC8D2}"/>
                </a:ext>
              </a:extLst>
            </p:cNvPr>
            <p:cNvSpPr/>
            <p:nvPr/>
          </p:nvSpPr>
          <p:spPr>
            <a:xfrm>
              <a:off x="2029224" y="5431226"/>
              <a:ext cx="414589" cy="3102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96FE1DE5-5D01-4D71-9403-75BDDB945DCA}"/>
                </a:ext>
              </a:extLst>
            </p:cNvPr>
            <p:cNvSpPr/>
            <p:nvPr/>
          </p:nvSpPr>
          <p:spPr>
            <a:xfrm>
              <a:off x="325040" y="2809280"/>
              <a:ext cx="1162782" cy="66706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ลูกศรขวา 14"/>
          <p:cNvSpPr/>
          <p:nvPr/>
        </p:nvSpPr>
        <p:spPr>
          <a:xfrm>
            <a:off x="3466531" y="4039737"/>
            <a:ext cx="791570" cy="41170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วา 15"/>
          <p:cNvSpPr/>
          <p:nvPr/>
        </p:nvSpPr>
        <p:spPr>
          <a:xfrm>
            <a:off x="7713259" y="4039737"/>
            <a:ext cx="791570" cy="41170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35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64E2C5F-B288-4662-A767-5968B2C82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1853" r="3853"/>
          <a:stretch/>
        </p:blipFill>
        <p:spPr>
          <a:xfrm>
            <a:off x="212436" y="803563"/>
            <a:ext cx="3860800" cy="5351937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FE9D9D1-4BDA-47DC-9728-BB997603275E}"/>
              </a:ext>
            </a:extLst>
          </p:cNvPr>
          <p:cNvSpPr txBox="1"/>
          <p:nvPr/>
        </p:nvSpPr>
        <p:spPr>
          <a:xfrm>
            <a:off x="4339987" y="702499"/>
            <a:ext cx="771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Standing order SEPSIS 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รพ.โพธิ์ไทร</a:t>
            </a:r>
          </a:p>
          <a:p>
            <a:pPr marL="742950" indent="-742950">
              <a:buAutoNum type="arabicPeriod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ผู้ป่วยได้รับการดูแลตามมาตรฐาน</a:t>
            </a:r>
          </a:p>
          <a:p>
            <a:pPr marL="742950" indent="-742950">
              <a:buAutoNum type="arabicPeriod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มีการบันทึกที่ครอบคลุม ง่ายต่อการประเมินตามตัวชี้วัด</a:t>
            </a:r>
          </a:p>
          <a:p>
            <a:pPr lvl="1"/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2.1 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เวลาวินิจฉัย</a:t>
            </a:r>
            <a:endParaRPr lang="en-US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2.2 SIRS Criteria</a:t>
            </a:r>
          </a:p>
          <a:p>
            <a:pPr lvl="1"/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2.3 Hemoculture 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ก่อนให้ </a:t>
            </a:r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Antibiotic</a:t>
            </a:r>
          </a:p>
          <a:p>
            <a:pPr lvl="1"/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2.4 Antibiotic 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ที่เหมาะสมภายใน </a:t>
            </a:r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ชม.</a:t>
            </a:r>
            <a:endParaRPr lang="en-US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2.5 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ให้ สารน้ำ </a:t>
            </a:r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30 ml/kg 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ในรายที่ไม่มีข้อห้าม</a:t>
            </a:r>
            <a:endParaRPr lang="en-US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695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77EB9B6-53B1-4E3C-8DBB-1B39EEA47FD6}"/>
              </a:ext>
            </a:extLst>
          </p:cNvPr>
          <p:cNvSpPr txBox="1"/>
          <p:nvPr/>
        </p:nvSpPr>
        <p:spPr>
          <a:xfrm>
            <a:off x="0" y="409011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ผลการดำเนินการ </a:t>
            </a:r>
            <a:endParaRPr lang="en-US" sz="6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31FCEFAB-6D1E-4150-9465-0CB05B7D7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803526"/>
              </p:ext>
            </p:extLst>
          </p:nvPr>
        </p:nvGraphicFramePr>
        <p:xfrm>
          <a:off x="2212454" y="1424674"/>
          <a:ext cx="7767092" cy="515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C53402B-FC21-4F76-AA05-F8FC918BDA5E}"/>
              </a:ext>
            </a:extLst>
          </p:cNvPr>
          <p:cNvSpPr txBox="1"/>
          <p:nvPr/>
        </p:nvSpPr>
        <p:spPr>
          <a:xfrm>
            <a:off x="9172279" y="1904214"/>
            <a:ext cx="277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2576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296</Words>
  <Application>Microsoft Office PowerPoint</Application>
  <PresentationFormat>Widescreen</PresentationFormat>
  <Paragraphs>63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Cordia New</vt:lpstr>
      <vt:lpstr>CordiaUPC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it</cp:lastModifiedBy>
  <cp:revision>48</cp:revision>
  <dcterms:created xsi:type="dcterms:W3CDTF">2020-08-19T06:26:02Z</dcterms:created>
  <dcterms:modified xsi:type="dcterms:W3CDTF">2022-03-06T14:12:08Z</dcterms:modified>
</cp:coreProperties>
</file>