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8" r:id="rId2"/>
    <p:sldId id="293" r:id="rId3"/>
    <p:sldId id="262" r:id="rId4"/>
    <p:sldId id="274" r:id="rId5"/>
    <p:sldId id="280" r:id="rId6"/>
    <p:sldId id="276" r:id="rId7"/>
    <p:sldId id="266" r:id="rId8"/>
    <p:sldId id="269" r:id="rId9"/>
    <p:sldId id="279" r:id="rId10"/>
    <p:sldId id="273" r:id="rId11"/>
    <p:sldId id="272" r:id="rId12"/>
    <p:sldId id="275" r:id="rId13"/>
    <p:sldId id="271" r:id="rId14"/>
    <p:sldId id="286" r:id="rId15"/>
    <p:sldId id="282" r:id="rId16"/>
    <p:sldId id="268" r:id="rId17"/>
    <p:sldId id="270" r:id="rId18"/>
    <p:sldId id="290" r:id="rId19"/>
    <p:sldId id="289" r:id="rId20"/>
    <p:sldId id="288" r:id="rId21"/>
    <p:sldId id="287" r:id="rId22"/>
    <p:sldId id="292" r:id="rId23"/>
    <p:sldId id="291" r:id="rId24"/>
    <p:sldId id="285" r:id="rId2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098" y="1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454577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89476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487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376647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53496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92656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009004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479112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62702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877424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039362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EEAAD-62AA-47D5-8E27-866AA294B4A0}" type="datetimeFigureOut">
              <a:rPr lang="th-TH" smtClean="0"/>
              <a:t>02/02/59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AB7E4-EE48-4E90-BDC3-DD95B7B1486B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68360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s://encrypted-tbn1.gstatic.com/images?q=tbn:ANd9GcRYiXCHIGeJ2R-BQl5M4qGMXfkXLEuBE5u98B-NcRdOxHgTY4wV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AutoShape 4" descr="https://encrypted-tbn1.gstatic.com/images?q=tbn:ANd9GcRYiXCHIGeJ2R-BQl5M4qGMXfkXLEuBE5u98B-NcRdOxHgTY4wV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AutoShape 6" descr="https://encrypted-tbn1.gstatic.com/images?q=tbn:ANd9GcRYiXCHIGeJ2R-BQl5M4qGMXfkXLEuBE5u98B-NcRdOxHgTY4wV"/>
          <p:cNvSpPr>
            <a:spLocks noChangeAspect="1" noChangeArrowheads="1"/>
          </p:cNvSpPr>
          <p:nvPr/>
        </p:nvSpPr>
        <p:spPr bwMode="auto">
          <a:xfrm>
            <a:off x="495300" y="9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pic>
        <p:nvPicPr>
          <p:cNvPr id="1032" name="Picture 8" descr="ผลการค้นหารูปภาพสำหรับ หลอดเลือดสมอง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60325"/>
            <a:ext cx="9144000" cy="691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4098" name="Picture 2" descr="http://images.slideplayer.in.th/8/2102053/slides/slid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8640960" cy="64807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5122" name="Picture 2" descr="http://www.thaihealth.or.th/data/content/11931/cms/11931_thaihealth_deghqrsuyz3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88640"/>
            <a:ext cx="8640960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herbalforstroke.com/upload_herbalforstroke/images/About%20Diesease/about_editor-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8712968" cy="6597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6146" name="Picture 2" descr="http://thearokaya.co.th/web/wp-content/uploads/2014/05/paralysi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0"/>
            <a:ext cx="986509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036496" cy="6858000"/>
          </a:xfrm>
        </p:spPr>
        <p:txBody>
          <a:bodyPr>
            <a:normAutofit fontScale="90000"/>
          </a:bodyPr>
          <a:lstStyle/>
          <a:p>
            <a:pPr algn="l"/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/>
              <a:t/>
            </a:r>
            <a:br>
              <a:rPr lang="th-TH" b="1" dirty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/>
              <a:t/>
            </a:r>
            <a:br>
              <a:rPr lang="th-TH" b="1" dirty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/>
              <a:t/>
            </a:r>
            <a:br>
              <a:rPr lang="th-TH" b="1" dirty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 smtClean="0"/>
              <a:t>• </a:t>
            </a:r>
            <a:r>
              <a:rPr lang="th-TH" b="1" dirty="0"/>
              <a:t>โรคความดันโลหิตสูง </a:t>
            </a:r>
            <a:br>
              <a:rPr lang="th-TH" b="1" dirty="0"/>
            </a:br>
            <a:r>
              <a:rPr lang="th-TH" b="1" dirty="0"/>
              <a:t>• โรคเบาหวาน </a:t>
            </a:r>
            <a:br>
              <a:rPr lang="th-TH" b="1" dirty="0"/>
            </a:br>
            <a:r>
              <a:rPr lang="th-TH" b="1" dirty="0"/>
              <a:t>• โรคไขมันในเลือดสูง </a:t>
            </a:r>
            <a:br>
              <a:rPr lang="th-TH" b="1" dirty="0"/>
            </a:br>
            <a:r>
              <a:rPr lang="th-TH" b="1" dirty="0"/>
              <a:t>• โรคหัวใจโดยเฉพาะลิ้นหัวใจผิดปกติและหัวใจเต้นผิดจังหวะ </a:t>
            </a:r>
            <a:br>
              <a:rPr lang="th-TH" b="1" dirty="0"/>
            </a:br>
            <a:r>
              <a:rPr lang="th-TH" b="1" dirty="0"/>
              <a:t>• การสูบบุหรี่ </a:t>
            </a:r>
            <a:br>
              <a:rPr lang="th-TH" b="1" dirty="0"/>
            </a:br>
            <a:r>
              <a:rPr lang="th-TH" b="1" dirty="0"/>
              <a:t>• ปัจจัยเสี่ยงเสริมอื่น ๆ ที่อาจทำให้เกิดโรคหลอดเลือดสมองได้และควรแก้ไข ได้แก่ อ้วน ขาดการออกกำลังกาย ภาวะเครียด ดื่มสุรา รับประทานยาคุมกำเนิด เป็นต้น</a:t>
            </a:r>
            <a:br>
              <a:rPr lang="th-TH" b="1" dirty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/>
              <a:t/>
            </a:r>
            <a:br>
              <a:rPr lang="th-TH" b="1" dirty="0"/>
            </a:br>
            <a:r>
              <a:rPr lang="th-TH" b="1" dirty="0" smtClean="0"/>
              <a:t/>
            </a:r>
            <a:br>
              <a:rPr lang="th-TH" b="1" dirty="0" smtClean="0"/>
            </a:br>
            <a:r>
              <a:rPr lang="th-TH" b="1" dirty="0"/>
              <a:t/>
            </a:r>
            <a:br>
              <a:rPr lang="th-TH" b="1" dirty="0"/>
            </a:br>
            <a:endParaRPr lang="th-TH" b="1" dirty="0"/>
          </a:p>
        </p:txBody>
      </p:sp>
      <p:sp>
        <p:nvSpPr>
          <p:cNvPr id="3" name="Rectangle 2"/>
          <p:cNvSpPr/>
          <p:nvPr/>
        </p:nvSpPr>
        <p:spPr>
          <a:xfrm>
            <a:off x="107504" y="188640"/>
            <a:ext cx="8928992" cy="1656184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h-TH" sz="4000" b="1" dirty="0">
                <a:solidFill>
                  <a:schemeClr val="tx2">
                    <a:lumMod val="50000"/>
                  </a:schemeClr>
                </a:solidFill>
                <a:latin typeface="Aparajita" pitchFamily="34" charset="0"/>
              </a:rPr>
              <a:t>ปัจจัยเสี่ยงของโรคหลอดเลือดสมองที่สามารถแก้ไขได้ และเป็นการป้องกันการเกิดโรคหลอดเลือดสมอง ได้แก่ </a:t>
            </a:r>
            <a:br>
              <a:rPr lang="th-TH" sz="4000" b="1" dirty="0">
                <a:solidFill>
                  <a:schemeClr val="tx2">
                    <a:lumMod val="50000"/>
                  </a:schemeClr>
                </a:solidFill>
                <a:latin typeface="Aparajita" pitchFamily="34" charset="0"/>
              </a:rPr>
            </a:br>
            <a:endParaRPr lang="th-TH" sz="4000" b="1" dirty="0">
              <a:solidFill>
                <a:schemeClr val="tx2">
                  <a:lumMod val="50000"/>
                </a:schemeClr>
              </a:solidFill>
              <a:latin typeface="Aparajit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5551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4" y="0"/>
            <a:ext cx="8928992" cy="6597351"/>
          </a:xfrm>
        </p:spPr>
        <p:txBody>
          <a:bodyPr>
            <a:noAutofit/>
          </a:bodyPr>
          <a:lstStyle/>
          <a:p>
            <a:pPr algn="l"/>
            <a:r>
              <a:rPr lang="th-TH" sz="3200" dirty="0" smtClean="0"/>
              <a:t>                               </a:t>
            </a:r>
            <a:br>
              <a:rPr lang="th-TH" sz="3200" dirty="0" smtClean="0"/>
            </a:br>
            <a:r>
              <a:rPr lang="th-TH" sz="3200" dirty="0" smtClean="0"/>
              <a:t>                                                       </a:t>
            </a:r>
            <a:br>
              <a:rPr lang="th-TH" sz="3200" dirty="0" smtClean="0"/>
            </a:br>
            <a:r>
              <a:rPr lang="th-TH" sz="3200" dirty="0" smtClean="0"/>
              <a:t>   การป้องกัน ทำ</a:t>
            </a:r>
            <a:r>
              <a:rPr lang="th-TH" sz="3200" dirty="0"/>
              <a:t>ได้โดย </a:t>
            </a:r>
            <a:r>
              <a:rPr lang="th-TH" sz="3200" dirty="0" smtClean="0"/>
              <a:t/>
            </a:r>
            <a:br>
              <a:rPr lang="th-TH" sz="3200" dirty="0" smtClean="0"/>
            </a:br>
            <a:r>
              <a:rPr lang="th-TH" sz="3200" b="0" dirty="0"/>
              <a:t>• ตรวจสุขภาพเป็นประจำทุก</a:t>
            </a:r>
            <a:r>
              <a:rPr lang="th-TH" sz="3200" b="0" dirty="0" smtClean="0"/>
              <a:t>ปี</a:t>
            </a:r>
            <a:br>
              <a:rPr lang="th-TH" sz="3200" b="0" dirty="0" smtClean="0"/>
            </a:br>
            <a:r>
              <a:rPr lang="th-TH" sz="3200" b="0" dirty="0"/>
              <a:t>• </a:t>
            </a:r>
            <a:r>
              <a:rPr lang="th-TH" sz="3200" b="0" dirty="0" smtClean="0"/>
              <a:t>เลิก</a:t>
            </a:r>
            <a:r>
              <a:rPr lang="th-TH" sz="3200" b="0" dirty="0"/>
              <a:t>สูบ</a:t>
            </a:r>
            <a:r>
              <a:rPr lang="th-TH" sz="3200" b="0" dirty="0" smtClean="0"/>
              <a:t>บุหรี่</a:t>
            </a:r>
            <a:br>
              <a:rPr lang="th-TH" sz="3200" b="0" dirty="0" smtClean="0"/>
            </a:br>
            <a:r>
              <a:rPr lang="th-TH" sz="3200" b="0" dirty="0"/>
              <a:t>• ลดน้ำหนักถ้ามีน้ำหนักเกิน </a:t>
            </a:r>
            <a:r>
              <a:rPr lang="th-TH" sz="3200" b="0" dirty="0" smtClean="0"/>
              <a:t/>
            </a:r>
            <a:br>
              <a:rPr lang="th-TH" sz="3200" b="0" dirty="0" smtClean="0"/>
            </a:br>
            <a:r>
              <a:rPr lang="th-TH" sz="3200" b="0" dirty="0"/>
              <a:t>• ออกกำลังกายสม่ำเสมอ </a:t>
            </a:r>
            <a:r>
              <a:rPr lang="th-TH" sz="3200" b="0" dirty="0" smtClean="0"/>
              <a:t/>
            </a:r>
            <a:br>
              <a:rPr lang="th-TH" sz="3200" b="0" dirty="0" smtClean="0"/>
            </a:br>
            <a:r>
              <a:rPr lang="th-TH" sz="3200" b="0" dirty="0"/>
              <a:t>• ผ่อนคลายความเครียดและพักผ่อนให้เพียงพอ </a:t>
            </a:r>
            <a:r>
              <a:rPr lang="th-TH" sz="3200" b="0" dirty="0" smtClean="0"/>
              <a:t/>
            </a:r>
            <a:br>
              <a:rPr lang="th-TH" sz="3200" b="0" dirty="0" smtClean="0"/>
            </a:br>
            <a:r>
              <a:rPr lang="th-TH" sz="3200" b="0" dirty="0"/>
              <a:t>• ในรายที่มีความเสี่ยงอาจเกิดโรคหลอดเลือดสมองตีบได้ เช่น หัวใจเต้นผิดจังหวะ แพทย์อาจแนะนำให้รับประทานยากันเลือดแข็งตัวเพื่อป้องกันอัมพาต ควรปฏิบัติตัวและติดตามการรักษาตามคำแนะนำอย่างใกล้ชิด </a:t>
            </a:r>
            <a:r>
              <a:rPr lang="th-TH" sz="3200" b="0" dirty="0" smtClean="0"/>
              <a:t/>
            </a:r>
            <a:br>
              <a:rPr lang="th-TH" sz="3200" b="0" dirty="0" smtClean="0"/>
            </a:br>
            <a:r>
              <a:rPr lang="th-TH" sz="3200" b="0" dirty="0"/>
              <a:t>• ในรายที่เคยเป็นโรคหลอดเลือดสมองมาก่อน ต้องรับประทานยาป้องกันการเกิดซ้ำตามคำแนะนำของแพทย์อย่างเคร่งครัด ไม่งดยา</a:t>
            </a:r>
            <a:r>
              <a:rPr lang="th-TH" sz="3200" b="0" dirty="0" smtClean="0"/>
              <a:t>เอง</a:t>
            </a:r>
            <a:br>
              <a:rPr lang="th-TH" sz="3200" b="0" dirty="0" smtClean="0"/>
            </a:br>
            <a:r>
              <a:rPr lang="th-TH" sz="3200" b="0" dirty="0"/>
              <a:t>• ถ้ามีอาการที่สงสัยว่าอาจเกิดโรคหลอดเลือดสมองดังกล่าวข้างต้น ให้รีบไปพบแพทย์</a:t>
            </a:r>
            <a:r>
              <a:rPr lang="th-TH" sz="3200" b="0" dirty="0" smtClean="0"/>
              <a:t>ทันที</a:t>
            </a:r>
            <a:br>
              <a:rPr lang="th-TH" sz="3200" b="0" dirty="0" smtClean="0"/>
            </a:br>
            <a:r>
              <a:rPr lang="th-TH" sz="3200" b="0" dirty="0"/>
              <a:t/>
            </a:r>
            <a:br>
              <a:rPr lang="th-TH" sz="3200" b="0" dirty="0"/>
            </a:br>
            <a:endParaRPr lang="th-TH" sz="3200" dirty="0"/>
          </a:p>
        </p:txBody>
      </p:sp>
      <p:sp>
        <p:nvSpPr>
          <p:cNvPr id="4" name="AutoShape 2" descr="ผลการค้นหารูปภาพสำหรับ หลอดเลือดสมอง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5" name="AutoShape 4" descr="ผลการค้นหารูปภาพสำหรับ หลอดเลือดสมอง"/>
          <p:cNvSpPr>
            <a:spLocks noChangeAspect="1" noChangeArrowheads="1"/>
          </p:cNvSpPr>
          <p:nvPr/>
        </p:nvSpPr>
        <p:spPr bwMode="auto">
          <a:xfrm>
            <a:off x="342900" y="-6032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6" name="AutoShape 6" descr="ผลการค้นหารูปภาพสำหรับ หลอดเลือดสมอง"/>
          <p:cNvSpPr>
            <a:spLocks noChangeAspect="1" noChangeArrowheads="1"/>
          </p:cNvSpPr>
          <p:nvPr/>
        </p:nvSpPr>
        <p:spPr bwMode="auto">
          <a:xfrm>
            <a:off x="495300" y="920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7" name="AutoShape 8" descr="https://encrypted-tbn1.gstatic.com/images?q=tbn:ANd9GcR8xpu6PuzwE0MwO_CEHF4jNSykSG44iRoJiPMPuGvGv5GXfJYCxw"/>
          <p:cNvSpPr>
            <a:spLocks noChangeAspect="1" noChangeArrowheads="1"/>
          </p:cNvSpPr>
          <p:nvPr/>
        </p:nvSpPr>
        <p:spPr bwMode="auto">
          <a:xfrm>
            <a:off x="647700" y="2444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  <p:sp>
        <p:nvSpPr>
          <p:cNvPr id="8" name="AutoShape 10" descr="https://encrypted-tbn1.gstatic.com/images?q=tbn:ANd9GcR8xpu6PuzwE0MwO_CEHF4jNSykSG44iRoJiPMPuGvGv5GXfJYCxw"/>
          <p:cNvSpPr>
            <a:spLocks noChangeAspect="1" noChangeArrowheads="1"/>
          </p:cNvSpPr>
          <p:nvPr/>
        </p:nvSpPr>
        <p:spPr bwMode="auto">
          <a:xfrm>
            <a:off x="800100" y="396875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099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96944" cy="6192688"/>
          </a:xfrm>
        </p:spPr>
        <p:txBody>
          <a:bodyPr>
            <a:normAutofit fontScale="90000"/>
          </a:bodyPr>
          <a:lstStyle/>
          <a:p>
            <a:r>
              <a:rPr lang="th-TH" sz="4900" dirty="0" smtClean="0"/>
              <a:t/>
            </a:r>
            <a:br>
              <a:rPr lang="th-TH" sz="4900" dirty="0" smtClean="0"/>
            </a:br>
            <a:r>
              <a:rPr lang="th-TH" sz="4900" dirty="0"/>
              <a:t/>
            </a:r>
            <a:br>
              <a:rPr lang="th-TH" sz="4900" dirty="0"/>
            </a:br>
            <a:r>
              <a:rPr lang="th-TH" sz="4900" dirty="0" smtClean="0"/>
              <a:t/>
            </a:r>
            <a:br>
              <a:rPr lang="th-TH" sz="4900" dirty="0" smtClean="0"/>
            </a:br>
            <a:r>
              <a:rPr lang="th-TH" sz="4900" dirty="0" smtClean="0"/>
              <a:t>การรักษา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th-TH" sz="4400" dirty="0"/>
              <a:t>ต้องได้รับการรักษาภายใน </a:t>
            </a:r>
            <a:r>
              <a:rPr lang="en-US" dirty="0"/>
              <a:t>24 </a:t>
            </a:r>
            <a:r>
              <a:rPr lang="th-TH" dirty="0"/>
              <a:t>ชั่วโมง </a:t>
            </a:r>
            <a:r>
              <a:rPr lang="th-TH" sz="4000" dirty="0"/>
              <a:t>เพื่อลดอัตรา</a:t>
            </a:r>
            <a:r>
              <a:rPr lang="th-TH" sz="4000" dirty="0" smtClean="0"/>
              <a:t>ความพิการ</a:t>
            </a:r>
            <a:r>
              <a:rPr lang="th-TH" sz="4000" dirty="0"/>
              <a:t>จากภาวะสมองขาด</a:t>
            </a:r>
            <a:r>
              <a:rPr lang="th-TH" dirty="0"/>
              <a:t>เลือด </a:t>
            </a:r>
            <a:r>
              <a:rPr lang="th-TH" dirty="0" smtClean="0"/>
              <a:t> </a:t>
            </a:r>
            <a:r>
              <a:rPr lang="th-TH" dirty="0"/>
              <a:t>การรักษาจะให้ยาที่มีฤทธิ์ในการละลายเลือด คือ ยากลุ่ม </a:t>
            </a:r>
            <a:r>
              <a:rPr lang="en-US" dirty="0"/>
              <a:t>thrombolytic </a:t>
            </a:r>
            <a:r>
              <a:rPr lang="th-TH" dirty="0"/>
              <a:t>ประมาณ </a:t>
            </a:r>
            <a:r>
              <a:rPr lang="en-US" dirty="0"/>
              <a:t>3-4.5 </a:t>
            </a:r>
            <a:r>
              <a:rPr lang="th-TH" dirty="0"/>
              <a:t>ชั่วโมง จะทำให้ผู้ป่วยมีอาการดีขึ้น นอกจากนี้ ยังมีการใช้ยาในกลุ่มอื่นร่วมด้วย เช่น ยาต้านเกล็ดเลือด</a:t>
            </a:r>
            <a:r>
              <a:rPr lang="th-TH" dirty="0" smtClean="0"/>
              <a:t>แอสไพริน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th-TH" sz="4400" dirty="0" smtClean="0"/>
              <a:t>ส่วน</a:t>
            </a:r>
            <a:r>
              <a:rPr lang="th-TH" sz="4400" dirty="0"/>
              <a:t>โรคหลอดเลือดในสมองแตก</a:t>
            </a:r>
            <a:r>
              <a:rPr lang="th-TH" dirty="0"/>
              <a:t>จะได้รับการรักษาเพื่อประคองอาการด้วยการผ่าตัดบริเวณที่เส้นเลือดแตกให้ทันถ่วงที</a:t>
            </a:r>
            <a:r>
              <a:rPr lang="en-US" dirty="0"/>
              <a:t>  </a:t>
            </a:r>
            <a:r>
              <a:rPr lang="th-TH" dirty="0"/>
              <a:t>โดยพบว่า การผ่าตัดในระยะที่ไม่มีการกดสมองจะให้ผล</a:t>
            </a:r>
            <a:r>
              <a:rPr lang="th-TH" dirty="0" smtClean="0"/>
              <a:t>ดี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6597352"/>
            <a:ext cx="6172200" cy="65602"/>
          </a:xfrm>
        </p:spPr>
        <p:txBody>
          <a:bodyPr>
            <a:normAutofit fontScale="25000" lnSpcReduction="20000"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5832648"/>
          </a:xfrm>
        </p:spPr>
        <p:txBody>
          <a:bodyPr>
            <a:normAutofit fontScale="90000"/>
          </a:bodyPr>
          <a:lstStyle/>
          <a:p>
            <a:pPr algn="l"/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/>
              <a:t/>
            </a:r>
            <a:br>
              <a:rPr lang="en-US" sz="4800" b="1" dirty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800" b="1" dirty="0" smtClean="0"/>
              <a:t> </a:t>
            </a:r>
            <a:r>
              <a:rPr lang="th-TH" sz="4800" b="1" dirty="0"/>
              <a:t>แนวทางการ</a:t>
            </a:r>
            <a:r>
              <a:rPr lang="th-TH" sz="4800" b="1" dirty="0" smtClean="0"/>
              <a:t>รักษา</a:t>
            </a: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n-US" sz="4400" b="1" dirty="0" smtClean="0"/>
              <a:t>1</a:t>
            </a:r>
            <a:r>
              <a:rPr lang="en-US" sz="4400" b="1" dirty="0"/>
              <a:t>. </a:t>
            </a:r>
            <a:r>
              <a:rPr lang="th-TH" sz="4400" b="1" dirty="0"/>
              <a:t>การใช้ยาเพื่อลดอาการตีบตันของหลอดเลือด </a:t>
            </a:r>
            <a:r>
              <a:rPr lang="th-TH" sz="4400" b="1" dirty="0" smtClean="0"/>
              <a:t>ต้าน</a:t>
            </a:r>
            <a:r>
              <a:rPr lang="th-TH" sz="4400" b="1" dirty="0"/>
              <a:t>เกร็ดเลือด เช่น</a:t>
            </a:r>
            <a:r>
              <a:rPr lang="en-US" sz="4400" b="1" dirty="0"/>
              <a:t> </a:t>
            </a:r>
            <a:r>
              <a:rPr lang="th-TH" sz="4400" b="1" dirty="0" smtClean="0"/>
              <a:t>ริดาโมล </a:t>
            </a:r>
            <a:r>
              <a:rPr lang="th-TH" b="1" dirty="0"/>
              <a:t>(</a:t>
            </a:r>
            <a:r>
              <a:rPr lang="en-US" b="1" dirty="0" err="1"/>
              <a:t>dipyridamole</a:t>
            </a:r>
            <a:r>
              <a:rPr lang="en-US" b="1" dirty="0"/>
              <a:t>) </a:t>
            </a:r>
            <a:r>
              <a:rPr lang="th-TH" b="1" dirty="0"/>
              <a:t>หรือยาลดการแข็งตัวของเลือด เช่น วาฟาริน (</a:t>
            </a:r>
            <a:r>
              <a:rPr lang="en-US" b="1" dirty="0"/>
              <a:t>warfarin)</a:t>
            </a:r>
            <a:br>
              <a:rPr lang="en-US" b="1" dirty="0"/>
            </a:br>
            <a:r>
              <a:rPr lang="en-US" b="1" dirty="0"/>
              <a:t>2. </a:t>
            </a:r>
            <a:r>
              <a:rPr lang="th-TH" sz="4400" b="1" dirty="0"/>
              <a:t>การผ่าตัดอวัยวะที่เกี่ยวเนื่องกับโรค เช่น การผ่าตัดหัวใจ หรือการผ่าตัดสมองหากสมอง</a:t>
            </a:r>
            <a:r>
              <a:rPr lang="th-TH" b="1" dirty="0"/>
              <a:t>บางส่วนเกิดการบวม รวมไปถึงการผ่าตัดเส้นเลือดบางแห่งที่ส่งเลือดเลี้ยงสมองเกิดการตีบตัน เช่น เส้นเลือดบริเวณคอ เป็นต้น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>3. </a:t>
            </a:r>
            <a:r>
              <a:rPr lang="th-TH" sz="4000" b="1" dirty="0"/>
              <a:t>การทำกายภาพบำบัดสำหรับอวัยวะที่เป็นอัมพฤกษ์ อัมพาตจากภาวะของ</a:t>
            </a:r>
            <a:r>
              <a:rPr lang="th-TH" sz="4000" b="1" dirty="0" smtClean="0"/>
              <a:t>โรค</a:t>
            </a: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endParaRPr lang="th-TH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9512" y="6597352"/>
            <a:ext cx="8856984" cy="137610"/>
          </a:xfrm>
        </p:spPr>
        <p:txBody>
          <a:bodyPr>
            <a:normAutofit fontScale="25000" lnSpcReduction="20000"/>
          </a:bodyPr>
          <a:lstStyle/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505" y="90210"/>
            <a:ext cx="8999924" cy="6507142"/>
          </a:xfrm>
        </p:spPr>
        <p:txBody>
          <a:bodyPr>
            <a:noAutofit/>
          </a:bodyPr>
          <a:lstStyle/>
          <a:p>
            <a:pPr algn="l"/>
            <a:r>
              <a:rPr lang="th-TH" sz="4800" b="1" i="1" dirty="0" smtClean="0"/>
              <a:t> เกณฑ์</a:t>
            </a:r>
            <a:r>
              <a:rPr lang="th-TH" sz="4800" b="1" i="1" dirty="0"/>
              <a:t>การคัดเลือก (ทั้งหมดจะต้องมี)</a:t>
            </a:r>
            <a:r>
              <a:rPr lang="th-TH" sz="4800" b="1" dirty="0"/>
              <a:t/>
            </a:r>
            <a:br>
              <a:rPr lang="th-TH" sz="4800" b="1" dirty="0"/>
            </a:br>
            <a:r>
              <a:rPr lang="th-TH" sz="4800" b="1" dirty="0" smtClean="0"/>
              <a:t>  - อายุ </a:t>
            </a:r>
            <a:r>
              <a:rPr lang="th-TH" sz="4800" b="1" dirty="0"/>
              <a:t>18 </a:t>
            </a:r>
            <a:r>
              <a:rPr lang="th-TH" sz="4800" b="1" dirty="0" smtClean="0"/>
              <a:t>ปี</a:t>
            </a:r>
            <a:r>
              <a:rPr lang="th-TH" sz="4800" b="1" dirty="0"/>
              <a:t>หรือ    มากกว่า </a:t>
            </a:r>
            <a:r>
              <a:rPr lang="th-TH" sz="4800" b="1" dirty="0" smtClean="0"/>
              <a:t/>
            </a:r>
            <a:br>
              <a:rPr lang="th-TH" sz="4800" b="1" dirty="0" smtClean="0"/>
            </a:br>
            <a:r>
              <a:rPr lang="th-TH" sz="4800" b="1" dirty="0"/>
              <a:t> </a:t>
            </a:r>
            <a:r>
              <a:rPr lang="th-TH" sz="4800" b="1" dirty="0" smtClean="0"/>
              <a:t> - เวลา</a:t>
            </a:r>
            <a:r>
              <a:rPr lang="th-TH" sz="4800" b="1" dirty="0"/>
              <a:t>ที่เริ่มมีอาการที่ดีขึ้นจะน้อยกว่า 4.5 ชั่วโมง       </a:t>
            </a:r>
            <a:r>
              <a:rPr lang="th-TH" sz="4800" b="1" dirty="0" smtClean="0"/>
              <a:t/>
            </a:r>
            <a:br>
              <a:rPr lang="th-TH" sz="4800" b="1" dirty="0" smtClean="0"/>
            </a:br>
            <a:r>
              <a:rPr lang="th-TH" sz="4800" b="1" dirty="0"/>
              <a:t>   </a:t>
            </a:r>
            <a:r>
              <a:rPr lang="th-TH" sz="4800" b="1" dirty="0" smtClean="0"/>
              <a:t>- การ</a:t>
            </a:r>
            <a:r>
              <a:rPr lang="th-TH" sz="4800" b="1" dirty="0"/>
              <a:t>วินิจฉัยทางคลินิกของโรคหลอดเลือดสมองตีบที่ก่อให้เกิดการขาดดุลทางระบบประสาทที่</a:t>
            </a:r>
            <a:r>
              <a:rPr lang="th-TH" sz="4800" b="1" dirty="0" smtClean="0"/>
              <a:t>วัด</a:t>
            </a:r>
            <a:br>
              <a:rPr lang="th-TH" sz="4800" b="1" dirty="0" smtClean="0"/>
            </a:br>
            <a:r>
              <a:rPr lang="en-US" sz="4800" b="1" dirty="0" smtClean="0"/>
              <a:t>   CT </a:t>
            </a:r>
            <a:r>
              <a:rPr lang="th-TH" sz="4800" b="1" dirty="0"/>
              <a:t>โดยไม่มีเลือดออกหรือ</a:t>
            </a:r>
            <a:r>
              <a:rPr lang="th-TH" sz="4800" b="1" dirty="0" smtClean="0"/>
              <a:t>บวมอย่างมีนัยสำคัญ</a:t>
            </a:r>
            <a:r>
              <a:rPr lang="th-TH" sz="4800" b="1" dirty="0"/>
              <a:t>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</p:txBody>
      </p:sp>
      <p:sp>
        <p:nvSpPr>
          <p:cNvPr id="4" name="Rectangle 3"/>
          <p:cNvSpPr/>
          <p:nvPr/>
        </p:nvSpPr>
        <p:spPr>
          <a:xfrm>
            <a:off x="322453" y="-171400"/>
            <a:ext cx="87849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/>
              <a:t>          </a:t>
            </a:r>
            <a:r>
              <a:rPr lang="th-TH" dirty="0" smtClean="0"/>
              <a:t>    </a:t>
            </a:r>
            <a:r>
              <a:rPr lang="th-TH" dirty="0"/>
              <a:t>                              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79512" y="116632"/>
            <a:ext cx="8784976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sz="2400" b="1" i="1" dirty="0"/>
              <a:t>หลักเกณฑ์การยกเว้น (ทั้งหมดจะต้องมี </a:t>
            </a:r>
            <a:r>
              <a:rPr lang="en-US" sz="2400" b="1" i="1" dirty="0"/>
              <a:t>NO)</a:t>
            </a:r>
            <a:endParaRPr lang="en-US" sz="2400" dirty="0"/>
          </a:p>
          <a:p>
            <a:r>
              <a:rPr lang="en-US" sz="2400" dirty="0" smtClean="0"/>
              <a:t>--SBP</a:t>
            </a:r>
            <a:r>
              <a:rPr lang="en-US" sz="2400" dirty="0"/>
              <a:t>&gt; 185 </a:t>
            </a:r>
            <a:r>
              <a:rPr lang="th-TH" sz="2400" dirty="0"/>
              <a:t>หรือ </a:t>
            </a:r>
            <a:r>
              <a:rPr lang="en-US" sz="2400" dirty="0"/>
              <a:t>DBP&gt; </a:t>
            </a:r>
            <a:r>
              <a:rPr lang="en-US" sz="2400" dirty="0" smtClean="0"/>
              <a:t>110 </a:t>
            </a:r>
            <a:r>
              <a:rPr lang="en-US" sz="2400" dirty="0"/>
              <a:t>                                                                                                               </a:t>
            </a:r>
            <a:endParaRPr lang="th-TH" sz="2400" dirty="0"/>
          </a:p>
          <a:p>
            <a:r>
              <a:rPr lang="th-TH" sz="2400" dirty="0" smtClean="0"/>
              <a:t>--อาการ</a:t>
            </a:r>
            <a:r>
              <a:rPr lang="th-TH" sz="2400" dirty="0"/>
              <a:t>ที่เกิดขึ้นอย่างรวดเร็วในการปรับปรุงหรือมีอาการ</a:t>
            </a:r>
            <a:r>
              <a:rPr lang="th-TH" sz="2400" dirty="0" smtClean="0"/>
              <a:t>เล็กน้อย(</a:t>
            </a:r>
            <a:r>
              <a:rPr lang="en-US" sz="2400" dirty="0" smtClean="0"/>
              <a:t>NIHSS= 0-4)        </a:t>
            </a:r>
            <a:r>
              <a:rPr lang="en-US" sz="2400" dirty="0"/>
              <a:t>                            </a:t>
            </a:r>
            <a:endParaRPr lang="en-US" sz="2400" dirty="0" smtClean="0"/>
          </a:p>
          <a:p>
            <a:r>
              <a:rPr lang="en-US" sz="2400" dirty="0"/>
              <a:t> </a:t>
            </a:r>
            <a:r>
              <a:rPr lang="th-TH" sz="2400" dirty="0" smtClean="0"/>
              <a:t>---มีอาการโคม่าหรือ </a:t>
            </a:r>
            <a:r>
              <a:rPr lang="en-US" sz="2400" dirty="0" err="1" smtClean="0"/>
              <a:t>obtundation</a:t>
            </a:r>
            <a:r>
              <a:rPr lang="en-US" sz="2400" dirty="0" smtClean="0"/>
              <a:t> </a:t>
            </a:r>
            <a:r>
              <a:rPr lang="th-TH" sz="2400" dirty="0" smtClean="0"/>
              <a:t>รุนแรง (หรือ </a:t>
            </a:r>
            <a:r>
              <a:rPr lang="en-US" sz="2400" dirty="0" smtClean="0"/>
              <a:t>NIHSS&gt; 25)                                                                                     </a:t>
            </a:r>
            <a:endParaRPr lang="th-TH" sz="2400" dirty="0" smtClean="0"/>
          </a:p>
          <a:p>
            <a:r>
              <a:rPr lang="th-TH" sz="2400" dirty="0" smtClean="0"/>
              <a:t>----ที่เริ่มมีอาการชัก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</a:p>
          <a:p>
            <a:r>
              <a:rPr lang="th-TH" sz="2400" dirty="0" smtClean="0"/>
              <a:t>----อาการ</a:t>
            </a:r>
            <a:r>
              <a:rPr lang="th-TH" sz="2400" dirty="0"/>
              <a:t>ที่เกิดจากการตกเลือด </a:t>
            </a:r>
            <a:r>
              <a:rPr lang="en-US" sz="2400" dirty="0"/>
              <a:t>subarachnoid (</a:t>
            </a:r>
            <a:r>
              <a:rPr lang="th-TH" sz="2400" dirty="0"/>
              <a:t>ปวดหัวกระจายตึงของคอ)         </a:t>
            </a:r>
            <a:r>
              <a:rPr lang="th-TH" sz="2400" dirty="0" smtClean="0"/>
              <a:t>    </a:t>
            </a:r>
          </a:p>
          <a:p>
            <a:r>
              <a:rPr lang="th-TH" sz="2400" dirty="0" smtClean="0"/>
              <a:t>----</a:t>
            </a:r>
            <a:r>
              <a:rPr lang="th-TH" sz="2400" dirty="0"/>
              <a:t> </a:t>
            </a:r>
            <a:r>
              <a:rPr lang="th-TH" sz="2400" dirty="0" smtClean="0"/>
              <a:t>มีก่อนที่โรคหลอดเลือดสมองหรือการบาดเจ็บที่ศีรษะภายใน 3 เดือน                                                                                     </a:t>
            </a:r>
          </a:p>
          <a:p>
            <a:r>
              <a:rPr lang="th-TH" sz="2400" dirty="0" smtClean="0"/>
              <a:t>----การผ่าตัดใหญ่ภายใน 14 วัน                                                                                                  </a:t>
            </a:r>
          </a:p>
          <a:p>
            <a:r>
              <a:rPr lang="th-TH" sz="2400" dirty="0" smtClean="0"/>
              <a:t>-----ผล </a:t>
            </a:r>
            <a:r>
              <a:rPr lang="en-US" sz="2400" dirty="0" smtClean="0"/>
              <a:t>CT Brain </a:t>
            </a:r>
            <a:r>
              <a:rPr lang="th-TH" sz="2400" dirty="0" smtClean="0"/>
              <a:t>พบเลือดออกในสมองมากกว่า 1 กลีบ หรือพบการเปลี่ยนแปลงในระยะแรก ของหลอดเลือดแดง( สมองบวม )</a:t>
            </a:r>
            <a:r>
              <a:rPr lang="th-TH" sz="2400" dirty="0"/>
              <a:t>                                                                                                   </a:t>
            </a:r>
          </a:p>
          <a:p>
            <a:r>
              <a:rPr lang="th-TH" sz="2400" dirty="0" smtClean="0"/>
              <a:t>---เลือดออก</a:t>
            </a:r>
            <a:r>
              <a:rPr lang="th-TH" sz="2400" dirty="0"/>
              <a:t>ในทางเดินอาหารหรือเลือดออกในทางเดินปัสสาวะภายใน 21 วัน     </a:t>
            </a:r>
            <a:endParaRPr lang="th-TH" sz="2400" dirty="0" smtClean="0"/>
          </a:p>
          <a:p>
            <a:r>
              <a:rPr lang="th-TH" sz="2400" dirty="0" smtClean="0"/>
              <a:t>---พบมีเลือดออกหรือมี การบาดเจ็บ</a:t>
            </a:r>
            <a:r>
              <a:rPr lang="th-TH" sz="2400" dirty="0"/>
              <a:t> </a:t>
            </a:r>
            <a:r>
              <a:rPr lang="th-TH" sz="2400" dirty="0" smtClean="0"/>
              <a:t>(กระดูกหัก)จากการตรวจร่างกาย</a:t>
            </a:r>
            <a:r>
              <a:rPr lang="th-TH" sz="2400" dirty="0"/>
              <a:t>            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สถานการณ์โรคหลอดเลือดสมอง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107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640960" cy="4464496"/>
          </a:xfrm>
        </p:spPr>
        <p:txBody>
          <a:bodyPr>
            <a:normAutofit/>
          </a:bodyPr>
          <a:lstStyle/>
          <a:p>
            <a:pPr algn="l"/>
            <a:r>
              <a:rPr lang="th-TH" sz="2400" dirty="0" smtClean="0"/>
              <a:t>-----เจาะ </a:t>
            </a:r>
            <a:r>
              <a:rPr lang="en-US" sz="2400" dirty="0" err="1"/>
              <a:t>aterial</a:t>
            </a:r>
            <a:r>
              <a:rPr lang="en-US" sz="2400" dirty="0"/>
              <a:t> </a:t>
            </a:r>
            <a:r>
              <a:rPr lang="th-TH" sz="2400" dirty="0"/>
              <a:t>ที่เว็บไซต์ </a:t>
            </a:r>
            <a:r>
              <a:rPr lang="en-US" sz="2400" dirty="0" err="1"/>
              <a:t>noncompressible</a:t>
            </a:r>
            <a:r>
              <a:rPr lang="en-US" sz="2400" dirty="0"/>
              <a:t> </a:t>
            </a:r>
            <a:r>
              <a:rPr lang="th-TH" sz="2400" dirty="0"/>
              <a:t>แผ่นเสียงหรือภายใน 7 วัน  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----กล้ามเนื้อ</a:t>
            </a:r>
            <a:r>
              <a:rPr lang="th-TH" sz="2400" dirty="0"/>
              <a:t>หัวใจตายล่าสุด 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-----</a:t>
            </a:r>
            <a:r>
              <a:rPr lang="th-TH" sz="2400" dirty="0"/>
              <a:t> เฮ </a:t>
            </a:r>
            <a:r>
              <a:rPr lang="en-US" sz="2400" dirty="0" err="1"/>
              <a:t>recieveing</a:t>
            </a:r>
            <a:r>
              <a:rPr lang="en-US" sz="2400" dirty="0"/>
              <a:t> ​​</a:t>
            </a:r>
            <a:r>
              <a:rPr lang="th-TH" sz="2400" dirty="0"/>
              <a:t>ผู้ป่วยภายใน 48 </a:t>
            </a:r>
            <a:r>
              <a:rPr lang="th-TH" sz="2400" b="1" i="1" dirty="0"/>
              <a:t>ชั่วโมง</a:t>
            </a:r>
            <a:r>
              <a:rPr lang="th-TH" sz="2400" b="1" i="1" dirty="0" smtClean="0"/>
              <a:t>และ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th-TH" sz="2400" b="1" i="1" dirty="0" smtClean="0"/>
              <a:t>------ปตท.</a:t>
            </a:r>
            <a:r>
              <a:rPr lang="th-TH" sz="2400" dirty="0"/>
              <a:t> ที่มีการยกระดับ  </a:t>
            </a:r>
            <a:r>
              <a:rPr lang="th-TH" sz="2400" dirty="0" smtClean="0"/>
              <a:t/>
            </a:r>
            <a:br>
              <a:rPr lang="th-TH" sz="2400" dirty="0" smtClean="0"/>
            </a:br>
            <a:r>
              <a:rPr lang="th-TH" sz="2400" dirty="0" smtClean="0"/>
              <a:t>------</a:t>
            </a:r>
            <a:r>
              <a:rPr lang="en-US" sz="2400" dirty="0" smtClean="0"/>
              <a:t>PT</a:t>
            </a:r>
            <a:r>
              <a:rPr lang="en-US" sz="2400" dirty="0"/>
              <a:t>&gt; 15 </a:t>
            </a:r>
            <a:r>
              <a:rPr lang="th-TH" sz="2400" dirty="0"/>
              <a:t>หรือ </a:t>
            </a:r>
            <a:r>
              <a:rPr lang="en-US" sz="2400" dirty="0"/>
              <a:t>INR&gt; </a:t>
            </a:r>
            <a:r>
              <a:rPr lang="en-US" sz="2400" dirty="0" smtClean="0"/>
              <a:t>1.7   </a:t>
            </a:r>
            <a:r>
              <a:rPr lang="en-US" sz="2400" dirty="0"/>
              <a:t>                                                                                                              </a:t>
            </a:r>
            <a:r>
              <a:rPr lang="th-TH" sz="2400" dirty="0"/>
              <a:t/>
            </a:r>
            <a:br>
              <a:rPr lang="th-TH" sz="2400" dirty="0"/>
            </a:br>
            <a:r>
              <a:rPr lang="th-TH" sz="2400" dirty="0" smtClean="0"/>
              <a:t>-----นับ</a:t>
            </a:r>
            <a:r>
              <a:rPr lang="th-TH" sz="2400" dirty="0"/>
              <a:t>เกล็ดเลือด </a:t>
            </a:r>
            <a:r>
              <a:rPr lang="th-TH" sz="2400" dirty="0" smtClean="0"/>
              <a:t>&lt;100,000        </a:t>
            </a:r>
            <a:r>
              <a:rPr lang="th-TH" sz="2400" dirty="0"/>
              <a:t>                                                                                                         </a:t>
            </a:r>
            <a:br>
              <a:rPr lang="th-TH" sz="2400" dirty="0"/>
            </a:br>
            <a:r>
              <a:rPr lang="th-TH" sz="2400" dirty="0" smtClean="0"/>
              <a:t>-----มีระดับน้ำตาลในเลือด </a:t>
            </a:r>
            <a:r>
              <a:rPr lang="th-TH" sz="2400" dirty="0"/>
              <a:t>&lt;50 หรือ&gt; 400                                                                                                   </a:t>
            </a:r>
            <a:br>
              <a:rPr lang="th-TH" sz="2400" dirty="0"/>
            </a:br>
            <a:r>
              <a:rPr lang="th-TH" sz="2400" dirty="0" smtClean="0"/>
              <a:t>------ฮี </a:t>
            </a:r>
            <a:r>
              <a:rPr lang="th-TH" sz="2400" dirty="0"/>
              <a:t>&lt;25%                                                                                                                              </a:t>
            </a:r>
            <a:br>
              <a:rPr lang="th-TH" sz="2400" dirty="0"/>
            </a:br>
            <a:r>
              <a:rPr lang="th-TH" sz="2400" dirty="0" smtClean="0"/>
              <a:t>-------ตั้งครรภ์</a:t>
            </a:r>
            <a:r>
              <a:rPr lang="th-TH" sz="2400" dirty="0"/>
              <a:t> </a:t>
            </a:r>
            <a:r>
              <a:rPr lang="th-TH" sz="2400" i="1" dirty="0"/>
              <a:t>(หมายเหตุ:</a:t>
            </a:r>
            <a:r>
              <a:rPr lang="th-TH" sz="2400" dirty="0"/>
              <a:t> มีประจำเดือนไม่ห้ามก)                                      </a:t>
            </a:r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76283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3099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4437112"/>
            <a:ext cx="6172200" cy="581450"/>
          </a:xfrm>
        </p:spPr>
        <p:txBody>
          <a:bodyPr>
            <a:normAutofit fontScale="90000"/>
          </a:bodyPr>
          <a:lstStyle/>
          <a:p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2050" name="Picture 2" descr="Description: Strok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8064896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med.mahidol.ac.th/ramachannel/wp-content/uploads/2014/09/rama_050914_3-660x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186" y="188640"/>
            <a:ext cx="868429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3314" name="Picture 2" descr="http://image.slidesharecdn.com/ppt-140720231951-phpapp01/95/pptstroke-2-638.jpg?cb=14058984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7298"/>
            <a:ext cx="9144000" cy="69052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9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8434" name="Picture 2" descr="http://image.slidesharecdn.com/ppt-141228052112-conversion-gate02/95/ppt-stroke1-28-638.jpg?cb=14197657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395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7170" name="Picture 2" descr="http://www.meditechsolution.com/admin/source/10959586_701585553294914_2598282056278640681_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448" y="-1899592"/>
            <a:ext cx="9144000" cy="91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m.kkh.go.th/knowledge/kl_pic/fast%20check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92" y="188640"/>
            <a:ext cx="8842796" cy="6552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6824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h-TH"/>
          </a:p>
        </p:txBody>
      </p:sp>
      <p:pic>
        <p:nvPicPr>
          <p:cNvPr id="14338" name="Picture 2" descr="http://image.slidesharecdn.com/ppt-140720231951-phpapp01/95/pptstroke-10-638.jpg?cb=140589844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918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754</TotalTime>
  <Words>65</Words>
  <Application>Microsoft Office PowerPoint</Application>
  <PresentationFormat>On-screen Show (4:3)</PresentationFormat>
  <Paragraphs>20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PowerPoint Presentation</vt:lpstr>
      <vt:lpstr>สถานการณ์โรคหลอดเลือดสมอง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      • โรคความดันโลหิตสูง  • โรคเบาหวาน  • โรคไขมันในเลือดสูง  • โรคหัวใจโดยเฉพาะลิ้นหัวใจผิดปกติและหัวใจเต้นผิดจังหวะ  • การสูบบุหรี่  • ปัจจัยเสี่ยงเสริมอื่น ๆ ที่อาจทำให้เกิดโรคหลอดเลือดสมองได้และควรแก้ไข ได้แก่ อ้วน ขาดการออกกำลังกาย ภาวะเครียด ดื่มสุรา รับประทานยาคุมกำเนิด เป็นต้น     </vt:lpstr>
      <vt:lpstr>                                                                                           การป้องกัน ทำได้โดย  • ตรวจสุขภาพเป็นประจำทุกปี • เลิกสูบบุหรี่ • ลดน้ำหนักถ้ามีน้ำหนักเกิน  • ออกกำลังกายสม่ำเสมอ  • ผ่อนคลายความเครียดและพักผ่อนให้เพียงพอ  • ในรายที่มีความเสี่ยงอาจเกิดโรคหลอดเลือดสมองตีบได้ เช่น หัวใจเต้นผิดจังหวะ แพทย์อาจแนะนำให้รับประทานยากันเลือดแข็งตัวเพื่อป้องกันอัมพาต ควรปฏิบัติตัวและติดตามการรักษาตามคำแนะนำอย่างใกล้ชิด  • ในรายที่เคยเป็นโรคหลอดเลือดสมองมาก่อน ต้องรับประทานยาป้องกันการเกิดซ้ำตามคำแนะนำของแพทย์อย่างเคร่งครัด ไม่งดยาเอง • ถ้ามีอาการที่สงสัยว่าอาจเกิดโรคหลอดเลือดสมองดังกล่าวข้างต้น ให้รีบไปพบแพทย์ทันที  </vt:lpstr>
      <vt:lpstr>   การรักษา ต้องได้รับการรักษาภายใน 24 ชั่วโมง เพื่อลดอัตราความพิการจากภาวะสมองขาดเลือด  การรักษาจะให้ยาที่มีฤทธิ์ในการละลายเลือด คือ ยากลุ่ม thrombolytic ประมาณ 3-4.5 ชั่วโมง จะทำให้ผู้ป่วยมีอาการดีขึ้น นอกจากนี้ ยังมีการใช้ยาในกลุ่มอื่นร่วมด้วย เช่น ยาต้านเกล็ดเลือดแอสไพริน ส่วนโรคหลอดเลือดในสมองแตกจะได้รับการรักษาเพื่อประคองอาการด้วยการผ่าตัดบริเวณที่เส้นเลือดแตกให้ทันถ่วงที  โดยพบว่า การผ่าตัดในระยะที่ไม่มีการกดสมองจะให้ผลดี    </vt:lpstr>
      <vt:lpstr>     แนวทางการรักษา 1. การใช้ยาเพื่อลดอาการตีบตันของหลอดเลือด ต้านเกร็ดเลือด เช่น ริดาโมล (dipyridamole) หรือยาลดการแข็งตัวของเลือด เช่น วาฟาริน (warfarin) 2. การผ่าตัดอวัยวะที่เกี่ยวเนื่องกับโรค เช่น การผ่าตัดหัวใจ หรือการผ่าตัดสมองหากสมองบางส่วนเกิดการบวม รวมไปถึงการผ่าตัดเส้นเลือดบางแห่งที่ส่งเลือดเลี้ยงสมองเกิดการตีบตัน เช่น เส้นเลือดบริเวณคอ เป็นต้น 3. การทำกายภาพบำบัดสำหรับอวัยวะที่เป็นอัมพฤกษ์ อัมพาตจากภาวะของโรค   </vt:lpstr>
      <vt:lpstr> เกณฑ์การคัดเลือก (ทั้งหมดจะต้องมี)   - อายุ 18 ปีหรือ    มากกว่า    - เวลาที่เริ่มมีอาการที่ดีขึ้นจะน้อยกว่า 4.5 ชั่วโมง           - การวินิจฉัยทางคลินิกของโรคหลอดเลือดสมองตีบที่ก่อให้เกิดการขาดดุลทางระบบประสาทที่วัด    CT โดยไม่มีเลือดออกหรือบวมอย่างมีนัยสำคัญ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 </vt:lpstr>
      <vt:lpstr>PowerPoint Presentation</vt:lpstr>
      <vt:lpstr>-----เจาะ aterial ที่เว็บไซต์ noncompressible แผ่นเสียงหรือภายใน 7 วัน   ----กล้ามเนื้อหัวใจตายล่าสุด  ----- เฮ recieveing ​​ผู้ป่วยภายใน 48 ชั่วโมงและ ------ปตท. ที่มีการยกระดับ   ------PT&gt; 15 หรือ INR&gt; 1.7                                                                                                                  -----นับเกล็ดเลือด &lt;100,000                                                                                                                  -----มีระดับน้ำตาลในเลือด &lt;50 หรือ&gt; 400                                                                                                    ------ฮี &lt;25%                                                                                                                               -------ตั้งครรภ์ (หมายเหตุ: มีประจำเดือนไม่ห้ามก)                                      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er3</dc:creator>
  <cp:lastModifiedBy>Admin</cp:lastModifiedBy>
  <cp:revision>50</cp:revision>
  <cp:lastPrinted>2016-01-29T03:00:41Z</cp:lastPrinted>
  <dcterms:created xsi:type="dcterms:W3CDTF">2015-11-12T06:47:06Z</dcterms:created>
  <dcterms:modified xsi:type="dcterms:W3CDTF">2016-02-02T04:15:59Z</dcterms:modified>
</cp:coreProperties>
</file>